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47"/>
  </p:notesMasterIdLst>
  <p:handoutMasterIdLst>
    <p:handoutMasterId r:id="rId48"/>
  </p:handoutMasterIdLst>
  <p:sldIdLst>
    <p:sldId id="256" r:id="rId3"/>
    <p:sldId id="323" r:id="rId4"/>
    <p:sldId id="258" r:id="rId5"/>
    <p:sldId id="267" r:id="rId6"/>
    <p:sldId id="259" r:id="rId7"/>
    <p:sldId id="305" r:id="rId8"/>
    <p:sldId id="260" r:id="rId9"/>
    <p:sldId id="270" r:id="rId10"/>
    <p:sldId id="313" r:id="rId11"/>
    <p:sldId id="317" r:id="rId12"/>
    <p:sldId id="320" r:id="rId13"/>
    <p:sldId id="321" r:id="rId14"/>
    <p:sldId id="318" r:id="rId15"/>
    <p:sldId id="287" r:id="rId16"/>
    <p:sldId id="288" r:id="rId17"/>
    <p:sldId id="289" r:id="rId18"/>
    <p:sldId id="266" r:id="rId19"/>
    <p:sldId id="264" r:id="rId20"/>
    <p:sldId id="306" r:id="rId21"/>
    <p:sldId id="273" r:id="rId22"/>
    <p:sldId id="290" r:id="rId23"/>
    <p:sldId id="292" r:id="rId24"/>
    <p:sldId id="293" r:id="rId25"/>
    <p:sldId id="294" r:id="rId26"/>
    <p:sldId id="274" r:id="rId27"/>
    <p:sldId id="276" r:id="rId28"/>
    <p:sldId id="277" r:id="rId29"/>
    <p:sldId id="315" r:id="rId30"/>
    <p:sldId id="339" r:id="rId31"/>
    <p:sldId id="337" r:id="rId32"/>
    <p:sldId id="278" r:id="rId33"/>
    <p:sldId id="324" r:id="rId34"/>
    <p:sldId id="275" r:id="rId35"/>
    <p:sldId id="325" r:id="rId36"/>
    <p:sldId id="326" r:id="rId37"/>
    <p:sldId id="327" r:id="rId38"/>
    <p:sldId id="328" r:id="rId39"/>
    <p:sldId id="329" r:id="rId40"/>
    <p:sldId id="330" r:id="rId41"/>
    <p:sldId id="331" r:id="rId42"/>
    <p:sldId id="332" r:id="rId43"/>
    <p:sldId id="333" r:id="rId44"/>
    <p:sldId id="334" r:id="rId45"/>
    <p:sldId id="335" r:id="rId46"/>
  </p:sldIdLst>
  <p:sldSz cx="9144000" cy="6858000" type="screen4x3"/>
  <p:notesSz cx="6881813" cy="92964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19" autoAdjust="0"/>
  </p:normalViewPr>
  <p:slideViewPr>
    <p:cSldViewPr snapToGrid="0" snapToObjects="1">
      <p:cViewPr varScale="1">
        <p:scale>
          <a:sx n="84" d="100"/>
          <a:sy n="84" d="100"/>
        </p:scale>
        <p:origin x="150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606C5D8-8FD3-4D9B-A956-23E7A57940E9}" type="datetimeFigureOut">
              <a:rPr lang="en-US" smtClean="0"/>
              <a:t>11/4/2015</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D902CF0E-65CB-4747-B009-63F87F85FCF6}" type="slidenum">
              <a:rPr lang="en-US" smtClean="0"/>
              <a:t>‹#›</a:t>
            </a:fld>
            <a:endParaRPr lang="en-US" dirty="0"/>
          </a:p>
        </p:txBody>
      </p:sp>
    </p:spTree>
    <p:extLst>
      <p:ext uri="{BB962C8B-B14F-4D97-AF65-F5344CB8AC3E}">
        <p14:creationId xmlns:p14="http://schemas.microsoft.com/office/powerpoint/2010/main" val="203674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DD852BD-3674-4A7C-A953-C77396B4A4F1}" type="datetimeFigureOut">
              <a:rPr lang="en-US" smtClean="0"/>
              <a:pPr/>
              <a:t>11/4/2015</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F26983D-DAB0-4869-A6C2-47FC83485D75}" type="slidenum">
              <a:rPr lang="en-US" smtClean="0"/>
              <a:pPr/>
              <a:t>‹#›</a:t>
            </a:fld>
            <a:endParaRPr lang="en-US" dirty="0"/>
          </a:p>
        </p:txBody>
      </p:sp>
    </p:spTree>
    <p:extLst>
      <p:ext uri="{BB962C8B-B14F-4D97-AF65-F5344CB8AC3E}">
        <p14:creationId xmlns:p14="http://schemas.microsoft.com/office/powerpoint/2010/main" val="180079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8</a:t>
            </a:fld>
            <a:endParaRPr lang="en-US" dirty="0"/>
          </a:p>
        </p:txBody>
      </p:sp>
    </p:spTree>
    <p:extLst>
      <p:ext uri="{BB962C8B-B14F-4D97-AF65-F5344CB8AC3E}">
        <p14:creationId xmlns:p14="http://schemas.microsoft.com/office/powerpoint/2010/main" val="3822671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19</a:t>
            </a:fld>
            <a:endParaRPr lang="en-US" dirty="0"/>
          </a:p>
        </p:txBody>
      </p:sp>
    </p:spTree>
    <p:extLst>
      <p:ext uri="{BB962C8B-B14F-4D97-AF65-F5344CB8AC3E}">
        <p14:creationId xmlns:p14="http://schemas.microsoft.com/office/powerpoint/2010/main" val="382267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22</a:t>
            </a:fld>
            <a:endParaRPr lang="en-US" dirty="0"/>
          </a:p>
        </p:txBody>
      </p:sp>
    </p:spTree>
    <p:extLst>
      <p:ext uri="{BB962C8B-B14F-4D97-AF65-F5344CB8AC3E}">
        <p14:creationId xmlns:p14="http://schemas.microsoft.com/office/powerpoint/2010/main" val="261941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23</a:t>
            </a:fld>
            <a:endParaRPr lang="en-US" dirty="0"/>
          </a:p>
        </p:txBody>
      </p:sp>
    </p:spTree>
    <p:extLst>
      <p:ext uri="{BB962C8B-B14F-4D97-AF65-F5344CB8AC3E}">
        <p14:creationId xmlns:p14="http://schemas.microsoft.com/office/powerpoint/2010/main" val="261941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24</a:t>
            </a:fld>
            <a:endParaRPr lang="en-US" dirty="0"/>
          </a:p>
        </p:txBody>
      </p:sp>
    </p:spTree>
    <p:extLst>
      <p:ext uri="{BB962C8B-B14F-4D97-AF65-F5344CB8AC3E}">
        <p14:creationId xmlns:p14="http://schemas.microsoft.com/office/powerpoint/2010/main" val="2619418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SPEAKER – Why</a:t>
            </a:r>
            <a:r>
              <a:rPr lang="en-US" baseline="0" dirty="0" smtClean="0"/>
              <a:t> did you get in to the industry?  </a:t>
            </a:r>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25</a:t>
            </a:fld>
            <a:endParaRPr lang="en-US" dirty="0"/>
          </a:p>
        </p:txBody>
      </p:sp>
    </p:spTree>
    <p:extLst>
      <p:ext uri="{BB962C8B-B14F-4D97-AF65-F5344CB8AC3E}">
        <p14:creationId xmlns:p14="http://schemas.microsoft.com/office/powerpoint/2010/main" val="2897643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19188" y="696913"/>
            <a:ext cx="4648200" cy="3486150"/>
          </a:xfrm>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1" tIns="46216" rIns="92431" bIns="46216"/>
          <a:lstStyle/>
          <a:p>
            <a:pPr eaLnBrk="1" hangingPunct="1"/>
            <a:r>
              <a:rPr lang="en-US" dirty="0" smtClean="0"/>
              <a:t> </a:t>
            </a:r>
          </a:p>
        </p:txBody>
      </p:sp>
    </p:spTree>
    <p:extLst>
      <p:ext uri="{BB962C8B-B14F-4D97-AF65-F5344CB8AC3E}">
        <p14:creationId xmlns:p14="http://schemas.microsoft.com/office/powerpoint/2010/main" val="3884414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19188" y="696913"/>
            <a:ext cx="4648200" cy="3486150"/>
          </a:xfrm>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1" tIns="46216" rIns="92431" bIns="46216"/>
          <a:lstStyle/>
          <a:p>
            <a:pPr eaLnBrk="1" hangingPunct="1"/>
            <a:r>
              <a:rPr lang="en-US" dirty="0" smtClean="0"/>
              <a:t> </a:t>
            </a:r>
          </a:p>
        </p:txBody>
      </p:sp>
    </p:spTree>
    <p:extLst>
      <p:ext uri="{BB962C8B-B14F-4D97-AF65-F5344CB8AC3E}">
        <p14:creationId xmlns:p14="http://schemas.microsoft.com/office/powerpoint/2010/main" val="1854933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19188" y="696913"/>
            <a:ext cx="4648200" cy="3486150"/>
          </a:xfrm>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1" tIns="46216" rIns="92431" bIns="46216"/>
          <a:lstStyle/>
          <a:p>
            <a:pPr eaLnBrk="1" hangingPunct="1"/>
            <a:r>
              <a:rPr lang="en-US" dirty="0" smtClean="0"/>
              <a:t> </a:t>
            </a:r>
          </a:p>
        </p:txBody>
      </p:sp>
    </p:spTree>
    <p:extLst>
      <p:ext uri="{BB962C8B-B14F-4D97-AF65-F5344CB8AC3E}">
        <p14:creationId xmlns:p14="http://schemas.microsoft.com/office/powerpoint/2010/main" val="296395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19188" y="696913"/>
            <a:ext cx="4648200" cy="3486150"/>
          </a:xfrm>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1" tIns="46216" rIns="92431" bIns="46216"/>
          <a:lstStyle/>
          <a:p>
            <a:pPr eaLnBrk="1" hangingPunct="1"/>
            <a:r>
              <a:rPr lang="en-US" dirty="0" smtClean="0"/>
              <a:t> </a:t>
            </a:r>
          </a:p>
        </p:txBody>
      </p:sp>
    </p:spTree>
    <p:extLst>
      <p:ext uri="{BB962C8B-B14F-4D97-AF65-F5344CB8AC3E}">
        <p14:creationId xmlns:p14="http://schemas.microsoft.com/office/powerpoint/2010/main" val="762199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19188" y="696913"/>
            <a:ext cx="4648200" cy="3486150"/>
          </a:xfrm>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1" tIns="46216" rIns="92431" bIns="46216"/>
          <a:lstStyle/>
          <a:p>
            <a:pPr eaLnBrk="1" hangingPunct="1"/>
            <a:r>
              <a:rPr lang="en-US" dirty="0" smtClean="0"/>
              <a:t> </a:t>
            </a:r>
          </a:p>
        </p:txBody>
      </p:sp>
    </p:spTree>
    <p:extLst>
      <p:ext uri="{BB962C8B-B14F-4D97-AF65-F5344CB8AC3E}">
        <p14:creationId xmlns:p14="http://schemas.microsoft.com/office/powerpoint/2010/main" val="103102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9</a:t>
            </a:fld>
            <a:endParaRPr lang="en-US" dirty="0"/>
          </a:p>
        </p:txBody>
      </p:sp>
    </p:spTree>
    <p:extLst>
      <p:ext uri="{BB962C8B-B14F-4D97-AF65-F5344CB8AC3E}">
        <p14:creationId xmlns:p14="http://schemas.microsoft.com/office/powerpoint/2010/main" val="3822671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19188" y="696913"/>
            <a:ext cx="4648200" cy="3486150"/>
          </a:xfrm>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1" tIns="46216" rIns="92431" bIns="46216"/>
          <a:lstStyle/>
          <a:p>
            <a:pPr eaLnBrk="1" hangingPunct="1"/>
            <a:r>
              <a:rPr lang="en-US" dirty="0" smtClean="0"/>
              <a:t> </a:t>
            </a:r>
          </a:p>
        </p:txBody>
      </p:sp>
    </p:spTree>
    <p:extLst>
      <p:ext uri="{BB962C8B-B14F-4D97-AF65-F5344CB8AC3E}">
        <p14:creationId xmlns:p14="http://schemas.microsoft.com/office/powerpoint/2010/main" val="236181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34</a:t>
            </a:fld>
            <a:endParaRPr lang="en-US" dirty="0"/>
          </a:p>
        </p:txBody>
      </p:sp>
    </p:spTree>
    <p:extLst>
      <p:ext uri="{BB962C8B-B14F-4D97-AF65-F5344CB8AC3E}">
        <p14:creationId xmlns:p14="http://schemas.microsoft.com/office/powerpoint/2010/main" val="382267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10</a:t>
            </a:fld>
            <a:endParaRPr lang="en-US" dirty="0"/>
          </a:p>
        </p:txBody>
      </p:sp>
    </p:spTree>
    <p:extLst>
      <p:ext uri="{BB962C8B-B14F-4D97-AF65-F5344CB8AC3E}">
        <p14:creationId xmlns:p14="http://schemas.microsoft.com/office/powerpoint/2010/main" val="382267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11</a:t>
            </a:fld>
            <a:endParaRPr lang="en-US" dirty="0"/>
          </a:p>
        </p:txBody>
      </p:sp>
    </p:spTree>
    <p:extLst>
      <p:ext uri="{BB962C8B-B14F-4D97-AF65-F5344CB8AC3E}">
        <p14:creationId xmlns:p14="http://schemas.microsoft.com/office/powerpoint/2010/main" val="382267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12</a:t>
            </a:fld>
            <a:endParaRPr lang="en-US" dirty="0"/>
          </a:p>
        </p:txBody>
      </p:sp>
    </p:spTree>
    <p:extLst>
      <p:ext uri="{BB962C8B-B14F-4D97-AF65-F5344CB8AC3E}">
        <p14:creationId xmlns:p14="http://schemas.microsoft.com/office/powerpoint/2010/main" val="3822671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14</a:t>
            </a:fld>
            <a:endParaRPr lang="en-US" dirty="0"/>
          </a:p>
        </p:txBody>
      </p:sp>
    </p:spTree>
    <p:extLst>
      <p:ext uri="{BB962C8B-B14F-4D97-AF65-F5344CB8AC3E}">
        <p14:creationId xmlns:p14="http://schemas.microsoft.com/office/powerpoint/2010/main" val="382267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15</a:t>
            </a:fld>
            <a:endParaRPr lang="en-US" dirty="0"/>
          </a:p>
        </p:txBody>
      </p:sp>
    </p:spTree>
    <p:extLst>
      <p:ext uri="{BB962C8B-B14F-4D97-AF65-F5344CB8AC3E}">
        <p14:creationId xmlns:p14="http://schemas.microsoft.com/office/powerpoint/2010/main" val="382267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16</a:t>
            </a:fld>
            <a:endParaRPr lang="en-US" dirty="0"/>
          </a:p>
        </p:txBody>
      </p:sp>
    </p:spTree>
    <p:extLst>
      <p:ext uri="{BB962C8B-B14F-4D97-AF65-F5344CB8AC3E}">
        <p14:creationId xmlns:p14="http://schemas.microsoft.com/office/powerpoint/2010/main" val="382267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6983D-DAB0-4869-A6C2-47FC83485D75}" type="slidenum">
              <a:rPr lang="en-US" smtClean="0"/>
              <a:pPr/>
              <a:t>18</a:t>
            </a:fld>
            <a:endParaRPr lang="en-US" dirty="0"/>
          </a:p>
        </p:txBody>
      </p:sp>
    </p:spTree>
    <p:extLst>
      <p:ext uri="{BB962C8B-B14F-4D97-AF65-F5344CB8AC3E}">
        <p14:creationId xmlns:p14="http://schemas.microsoft.com/office/powerpoint/2010/main" val="382267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AD6466-E4DD-43EB-866D-A0AAAD845B23}" type="datetime1">
              <a:rPr lang="en-US" smtClean="0"/>
              <a:t>11/4/2015</a:t>
            </a:fld>
            <a:endParaRPr lang="en-US" dirty="0"/>
          </a:p>
        </p:txBody>
      </p:sp>
      <p:sp>
        <p:nvSpPr>
          <p:cNvPr id="5" name="Footer Placeholder 4"/>
          <p:cNvSpPr>
            <a:spLocks noGrp="1"/>
          </p:cNvSpPr>
          <p:nvPr>
            <p:ph type="ftr" sz="quarter" idx="11"/>
          </p:nvPr>
        </p:nvSpPr>
        <p:spPr/>
        <p:txBody>
          <a:bodyPr/>
          <a:lstStyle/>
          <a:p>
            <a:r>
              <a:rPr lang="en-US" dirty="0" smtClean="0"/>
              <a:t>as of 11/19/13</a:t>
            </a:r>
            <a:endParaRPr lang="en-US" dirty="0"/>
          </a:p>
        </p:txBody>
      </p:sp>
      <p:sp>
        <p:nvSpPr>
          <p:cNvPr id="6" name="Slide Number Placeholder 5"/>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179166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8F4BB-335A-44EF-B268-C19DE0CA4A7A}" type="datetime1">
              <a:rPr lang="en-US" smtClean="0"/>
              <a:t>11/4/2015</a:t>
            </a:fld>
            <a:endParaRPr lang="en-US" dirty="0"/>
          </a:p>
        </p:txBody>
      </p:sp>
      <p:sp>
        <p:nvSpPr>
          <p:cNvPr id="5" name="Footer Placeholder 4"/>
          <p:cNvSpPr>
            <a:spLocks noGrp="1"/>
          </p:cNvSpPr>
          <p:nvPr>
            <p:ph type="ftr" sz="quarter" idx="11"/>
          </p:nvPr>
        </p:nvSpPr>
        <p:spPr/>
        <p:txBody>
          <a:bodyPr/>
          <a:lstStyle/>
          <a:p>
            <a:r>
              <a:rPr lang="en-US" dirty="0" smtClean="0"/>
              <a:t>as of 11/19/13</a:t>
            </a:r>
            <a:endParaRPr lang="en-US" dirty="0"/>
          </a:p>
        </p:txBody>
      </p:sp>
      <p:sp>
        <p:nvSpPr>
          <p:cNvPr id="6" name="Slide Number Placeholder 5"/>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44096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1354E-8772-4B7D-ABF5-A06E237A6583}" type="datetime1">
              <a:rPr lang="en-US" smtClean="0"/>
              <a:t>11/4/2015</a:t>
            </a:fld>
            <a:endParaRPr lang="en-US" dirty="0"/>
          </a:p>
        </p:txBody>
      </p:sp>
      <p:sp>
        <p:nvSpPr>
          <p:cNvPr id="5" name="Footer Placeholder 4"/>
          <p:cNvSpPr>
            <a:spLocks noGrp="1"/>
          </p:cNvSpPr>
          <p:nvPr>
            <p:ph type="ftr" sz="quarter" idx="11"/>
          </p:nvPr>
        </p:nvSpPr>
        <p:spPr/>
        <p:txBody>
          <a:bodyPr/>
          <a:lstStyle/>
          <a:p>
            <a:r>
              <a:rPr lang="en-US" dirty="0" smtClean="0"/>
              <a:t>as of 11/19/13</a:t>
            </a:r>
            <a:endParaRPr lang="en-US" dirty="0"/>
          </a:p>
        </p:txBody>
      </p:sp>
      <p:sp>
        <p:nvSpPr>
          <p:cNvPr id="6" name="Slide Number Placeholder 5"/>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4159366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Slide Number Placeholder 3"/>
          <p:cNvSpPr>
            <a:spLocks noGrp="1"/>
          </p:cNvSpPr>
          <p:nvPr>
            <p:ph type="sldNum" sz="quarter" idx="10"/>
          </p:nvPr>
        </p:nvSpPr>
        <p:spPr>
          <a:xfrm>
            <a:off x="7762875" y="6373813"/>
            <a:ext cx="1101725" cy="280987"/>
          </a:xfrm>
        </p:spPr>
        <p:txBody>
          <a:bodyPr/>
          <a:lstStyle>
            <a:lvl1pPr>
              <a:defRPr/>
            </a:lvl1pPr>
          </a:lstStyle>
          <a:p>
            <a:pPr>
              <a:defRPr/>
            </a:pPr>
            <a:fld id="{733299A2-C181-4EE6-94CD-3B1F5376B13F}" type="slidenum">
              <a:rPr lang="en-GB"/>
              <a:pPr>
                <a:defRPr/>
              </a:pPr>
              <a:t>‹#›</a:t>
            </a:fld>
            <a:endParaRPr lang="en-GB" dirty="0"/>
          </a:p>
        </p:txBody>
      </p:sp>
    </p:spTree>
    <p:extLst>
      <p:ext uri="{BB962C8B-B14F-4D97-AF65-F5344CB8AC3E}">
        <p14:creationId xmlns:p14="http://schemas.microsoft.com/office/powerpoint/2010/main" val="405636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AD6466-E4DD-43EB-866D-A0AAAD845B23}" type="datetime1">
              <a:rPr lang="en-US" smtClean="0">
                <a:solidFill>
                  <a:prstClr val="black">
                    <a:tint val="75000"/>
                  </a:prstClr>
                </a:solidFill>
              </a:rPr>
              <a:pPr/>
              <a:t>11/4/2015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8618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19C15-D5DF-4ED5-9BB3-019E8F1969FD}" type="datetime1">
              <a:rPr lang="en-US" smtClean="0">
                <a:solidFill>
                  <a:prstClr val="black">
                    <a:tint val="75000"/>
                  </a:prstClr>
                </a:solidFill>
              </a:rPr>
              <a:pPr/>
              <a:t>11/4/2015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458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64F3D-15E6-4DB9-8E99-3936E8CD2B2B}" type="datetime1">
              <a:rPr lang="en-US" smtClean="0">
                <a:solidFill>
                  <a:prstClr val="black">
                    <a:tint val="75000"/>
                  </a:prstClr>
                </a:solidFill>
              </a:rPr>
              <a:pPr/>
              <a:t>11/4/2015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452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0A1AE8-7B4B-4541-A052-8B359B3B2CC7}" type="datetime1">
              <a:rPr lang="en-US" smtClean="0">
                <a:solidFill>
                  <a:prstClr val="black">
                    <a:tint val="75000"/>
                  </a:prstClr>
                </a:solidFill>
              </a:rPr>
              <a:pPr/>
              <a:t>11/4/2015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448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8E9A3-B29A-41BC-A4AF-87A566C486CF}" type="datetime1">
              <a:rPr lang="en-US" smtClean="0">
                <a:solidFill>
                  <a:prstClr val="black">
                    <a:tint val="75000"/>
                  </a:prstClr>
                </a:solidFill>
              </a:rPr>
              <a:pPr/>
              <a:t>11/4/2015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666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C7DA18-7CEF-40B0-BB41-07D7FA8C8E01}" type="datetime1">
              <a:rPr lang="en-US" smtClean="0">
                <a:solidFill>
                  <a:prstClr val="black">
                    <a:tint val="75000"/>
                  </a:prstClr>
                </a:solidFill>
              </a:rPr>
              <a:pPr/>
              <a:t>11/4/2015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472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60A29-9247-4E58-AB39-A34AA969D8AB}" type="datetime1">
              <a:rPr lang="en-US" smtClean="0">
                <a:solidFill>
                  <a:prstClr val="black">
                    <a:tint val="75000"/>
                  </a:prstClr>
                </a:solidFill>
              </a:rPr>
              <a:pPr/>
              <a:t>11/4/2015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19C15-D5DF-4ED5-9BB3-019E8F1969FD}" type="datetime1">
              <a:rPr lang="en-US" smtClean="0"/>
              <a:t>11/4/2015</a:t>
            </a:fld>
            <a:endParaRPr lang="en-US" dirty="0"/>
          </a:p>
        </p:txBody>
      </p:sp>
      <p:sp>
        <p:nvSpPr>
          <p:cNvPr id="5" name="Footer Placeholder 4"/>
          <p:cNvSpPr>
            <a:spLocks noGrp="1"/>
          </p:cNvSpPr>
          <p:nvPr>
            <p:ph type="ftr" sz="quarter" idx="11"/>
          </p:nvPr>
        </p:nvSpPr>
        <p:spPr/>
        <p:txBody>
          <a:bodyPr/>
          <a:lstStyle/>
          <a:p>
            <a:r>
              <a:rPr lang="en-US" dirty="0" smtClean="0"/>
              <a:t>as of 11/19/13</a:t>
            </a:r>
            <a:endParaRPr lang="en-US" dirty="0"/>
          </a:p>
        </p:txBody>
      </p:sp>
      <p:sp>
        <p:nvSpPr>
          <p:cNvPr id="6" name="Slide Number Placeholder 5"/>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742008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41390-CEB5-48A2-8A81-81B7FE2AB77A}" type="datetime1">
              <a:rPr lang="en-US" smtClean="0">
                <a:solidFill>
                  <a:prstClr val="black">
                    <a:tint val="75000"/>
                  </a:prstClr>
                </a:solidFill>
              </a:rPr>
              <a:pPr/>
              <a:t>11/4/2015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9602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1E81F-A185-49A6-8B82-C69EAD6B891D}" type="datetime1">
              <a:rPr lang="en-US" smtClean="0">
                <a:solidFill>
                  <a:prstClr val="black">
                    <a:tint val="75000"/>
                  </a:prstClr>
                </a:solidFill>
              </a:rPr>
              <a:pPr/>
              <a:t>11/4/2015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9359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8F4BB-335A-44EF-B268-C19DE0CA4A7A}" type="datetime1">
              <a:rPr lang="en-US" smtClean="0">
                <a:solidFill>
                  <a:prstClr val="black">
                    <a:tint val="75000"/>
                  </a:prstClr>
                </a:solidFill>
              </a:rPr>
              <a:pPr/>
              <a:t>11/4/2015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4561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1354E-8772-4B7D-ABF5-A06E237A6583}" type="datetime1">
              <a:rPr lang="en-US" smtClean="0">
                <a:solidFill>
                  <a:prstClr val="black">
                    <a:tint val="75000"/>
                  </a:prstClr>
                </a:solidFill>
              </a:rPr>
              <a:pPr/>
              <a:t>11/4/2015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as of 11/19/13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6372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Slide Number Placeholder 3"/>
          <p:cNvSpPr>
            <a:spLocks noGrp="1"/>
          </p:cNvSpPr>
          <p:nvPr>
            <p:ph type="sldNum" sz="quarter" idx="10"/>
          </p:nvPr>
        </p:nvSpPr>
        <p:spPr>
          <a:xfrm>
            <a:off x="7762875" y="6373813"/>
            <a:ext cx="1101725" cy="280987"/>
          </a:xfrm>
        </p:spPr>
        <p:txBody>
          <a:bodyPr/>
          <a:lstStyle>
            <a:lvl1pPr>
              <a:defRPr/>
            </a:lvl1pPr>
          </a:lstStyle>
          <a:p>
            <a:pPr>
              <a:defRPr/>
            </a:pPr>
            <a:fld id="{733299A2-C181-4EE6-94CD-3B1F5376B13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019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64F3D-15E6-4DB9-8E99-3936E8CD2B2B}" type="datetime1">
              <a:rPr lang="en-US" smtClean="0"/>
              <a:t>11/4/2015</a:t>
            </a:fld>
            <a:endParaRPr lang="en-US" dirty="0"/>
          </a:p>
        </p:txBody>
      </p:sp>
      <p:sp>
        <p:nvSpPr>
          <p:cNvPr id="5" name="Footer Placeholder 4"/>
          <p:cNvSpPr>
            <a:spLocks noGrp="1"/>
          </p:cNvSpPr>
          <p:nvPr>
            <p:ph type="ftr" sz="quarter" idx="11"/>
          </p:nvPr>
        </p:nvSpPr>
        <p:spPr/>
        <p:txBody>
          <a:bodyPr/>
          <a:lstStyle/>
          <a:p>
            <a:r>
              <a:rPr lang="en-US" dirty="0" smtClean="0"/>
              <a:t>as of 11/19/13</a:t>
            </a:r>
            <a:endParaRPr lang="en-US" dirty="0"/>
          </a:p>
        </p:txBody>
      </p:sp>
      <p:sp>
        <p:nvSpPr>
          <p:cNvPr id="6" name="Slide Number Placeholder 5"/>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400515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0A1AE8-7B4B-4541-A052-8B359B3B2CC7}" type="datetime1">
              <a:rPr lang="en-US" smtClean="0"/>
              <a:t>11/4/2015</a:t>
            </a:fld>
            <a:endParaRPr lang="en-US" dirty="0"/>
          </a:p>
        </p:txBody>
      </p:sp>
      <p:sp>
        <p:nvSpPr>
          <p:cNvPr id="6" name="Footer Placeholder 5"/>
          <p:cNvSpPr>
            <a:spLocks noGrp="1"/>
          </p:cNvSpPr>
          <p:nvPr>
            <p:ph type="ftr" sz="quarter" idx="11"/>
          </p:nvPr>
        </p:nvSpPr>
        <p:spPr/>
        <p:txBody>
          <a:bodyPr/>
          <a:lstStyle/>
          <a:p>
            <a:r>
              <a:rPr lang="en-US" dirty="0" smtClean="0"/>
              <a:t>as of 11/19/13</a:t>
            </a:r>
            <a:endParaRPr lang="en-US" dirty="0"/>
          </a:p>
        </p:txBody>
      </p:sp>
      <p:sp>
        <p:nvSpPr>
          <p:cNvPr id="7" name="Slide Number Placeholder 6"/>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106265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8E9A3-B29A-41BC-A4AF-87A566C486CF}" type="datetime1">
              <a:rPr lang="en-US" smtClean="0"/>
              <a:t>11/4/2015</a:t>
            </a:fld>
            <a:endParaRPr lang="en-US" dirty="0"/>
          </a:p>
        </p:txBody>
      </p:sp>
      <p:sp>
        <p:nvSpPr>
          <p:cNvPr id="8" name="Footer Placeholder 7"/>
          <p:cNvSpPr>
            <a:spLocks noGrp="1"/>
          </p:cNvSpPr>
          <p:nvPr>
            <p:ph type="ftr" sz="quarter" idx="11"/>
          </p:nvPr>
        </p:nvSpPr>
        <p:spPr/>
        <p:txBody>
          <a:bodyPr/>
          <a:lstStyle/>
          <a:p>
            <a:r>
              <a:rPr lang="en-US" dirty="0" smtClean="0"/>
              <a:t>as of 11/19/13</a:t>
            </a:r>
            <a:endParaRPr lang="en-US" dirty="0"/>
          </a:p>
        </p:txBody>
      </p:sp>
      <p:sp>
        <p:nvSpPr>
          <p:cNvPr id="9" name="Slide Number Placeholder 8"/>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414547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C7DA18-7CEF-40B0-BB41-07D7FA8C8E01}" type="datetime1">
              <a:rPr lang="en-US" smtClean="0"/>
              <a:t>11/4/2015</a:t>
            </a:fld>
            <a:endParaRPr lang="en-US" dirty="0"/>
          </a:p>
        </p:txBody>
      </p:sp>
      <p:sp>
        <p:nvSpPr>
          <p:cNvPr id="4" name="Footer Placeholder 3"/>
          <p:cNvSpPr>
            <a:spLocks noGrp="1"/>
          </p:cNvSpPr>
          <p:nvPr>
            <p:ph type="ftr" sz="quarter" idx="11"/>
          </p:nvPr>
        </p:nvSpPr>
        <p:spPr/>
        <p:txBody>
          <a:bodyPr/>
          <a:lstStyle/>
          <a:p>
            <a:r>
              <a:rPr lang="en-US" dirty="0" smtClean="0"/>
              <a:t>as of 11/19/13</a:t>
            </a:r>
            <a:endParaRPr lang="en-US" dirty="0"/>
          </a:p>
        </p:txBody>
      </p:sp>
      <p:sp>
        <p:nvSpPr>
          <p:cNvPr id="5" name="Slide Number Placeholder 4"/>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6492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60A29-9247-4E58-AB39-A34AA969D8AB}" type="datetime1">
              <a:rPr lang="en-US" smtClean="0"/>
              <a:t>11/4/2015</a:t>
            </a:fld>
            <a:endParaRPr lang="en-US" dirty="0"/>
          </a:p>
        </p:txBody>
      </p:sp>
      <p:sp>
        <p:nvSpPr>
          <p:cNvPr id="3" name="Footer Placeholder 2"/>
          <p:cNvSpPr>
            <a:spLocks noGrp="1"/>
          </p:cNvSpPr>
          <p:nvPr>
            <p:ph type="ftr" sz="quarter" idx="11"/>
          </p:nvPr>
        </p:nvSpPr>
        <p:spPr/>
        <p:txBody>
          <a:bodyPr/>
          <a:lstStyle/>
          <a:p>
            <a:r>
              <a:rPr lang="en-US" dirty="0" smtClean="0"/>
              <a:t>as of 11/19/13</a:t>
            </a:r>
            <a:endParaRPr lang="en-US" dirty="0"/>
          </a:p>
        </p:txBody>
      </p:sp>
      <p:sp>
        <p:nvSpPr>
          <p:cNvPr id="4" name="Slide Number Placeholder 3"/>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152995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41390-CEB5-48A2-8A81-81B7FE2AB77A}" type="datetime1">
              <a:rPr lang="en-US" smtClean="0"/>
              <a:t>11/4/2015</a:t>
            </a:fld>
            <a:endParaRPr lang="en-US" dirty="0"/>
          </a:p>
        </p:txBody>
      </p:sp>
      <p:sp>
        <p:nvSpPr>
          <p:cNvPr id="6" name="Footer Placeholder 5"/>
          <p:cNvSpPr>
            <a:spLocks noGrp="1"/>
          </p:cNvSpPr>
          <p:nvPr>
            <p:ph type="ftr" sz="quarter" idx="11"/>
          </p:nvPr>
        </p:nvSpPr>
        <p:spPr/>
        <p:txBody>
          <a:bodyPr/>
          <a:lstStyle/>
          <a:p>
            <a:r>
              <a:rPr lang="en-US" dirty="0" smtClean="0"/>
              <a:t>as of 11/19/13</a:t>
            </a:r>
            <a:endParaRPr lang="en-US" dirty="0"/>
          </a:p>
        </p:txBody>
      </p:sp>
      <p:sp>
        <p:nvSpPr>
          <p:cNvPr id="7" name="Slide Number Placeholder 6"/>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74567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1E81F-A185-49A6-8B82-C69EAD6B891D}" type="datetime1">
              <a:rPr lang="en-US" smtClean="0"/>
              <a:t>11/4/2015</a:t>
            </a:fld>
            <a:endParaRPr lang="en-US" dirty="0"/>
          </a:p>
        </p:txBody>
      </p:sp>
      <p:sp>
        <p:nvSpPr>
          <p:cNvPr id="6" name="Footer Placeholder 5"/>
          <p:cNvSpPr>
            <a:spLocks noGrp="1"/>
          </p:cNvSpPr>
          <p:nvPr>
            <p:ph type="ftr" sz="quarter" idx="11"/>
          </p:nvPr>
        </p:nvSpPr>
        <p:spPr/>
        <p:txBody>
          <a:bodyPr/>
          <a:lstStyle/>
          <a:p>
            <a:r>
              <a:rPr lang="en-US" dirty="0" smtClean="0"/>
              <a:t>as of 11/19/13</a:t>
            </a:r>
            <a:endParaRPr lang="en-US" dirty="0"/>
          </a:p>
        </p:txBody>
      </p:sp>
      <p:sp>
        <p:nvSpPr>
          <p:cNvPr id="7" name="Slide Number Placeholder 6"/>
          <p:cNvSpPr>
            <a:spLocks noGrp="1"/>
          </p:cNvSpPr>
          <p:nvPr>
            <p:ph type="sldNum" sz="quarter" idx="12"/>
          </p:nvPr>
        </p:nvSpPr>
        <p:spPr/>
        <p:txBody>
          <a:bodyPr/>
          <a:lstStyle/>
          <a:p>
            <a:fld id="{FF6F6980-9886-5644-BAF0-C65107716713}" type="slidenum">
              <a:rPr lang="en-US" smtClean="0"/>
              <a:pPr/>
              <a:t>‹#›</a:t>
            </a:fld>
            <a:endParaRPr lang="en-US" dirty="0"/>
          </a:p>
        </p:txBody>
      </p:sp>
    </p:spTree>
    <p:extLst>
      <p:ext uri="{BB962C8B-B14F-4D97-AF65-F5344CB8AC3E}">
        <p14:creationId xmlns:p14="http://schemas.microsoft.com/office/powerpoint/2010/main" val="48406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46EC9-38D3-4095-BC59-64F061C7EB6F}" type="datetime1">
              <a:rPr lang="en-US" smtClean="0"/>
              <a:t>11/4/2015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as of 11/19/13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F6980-9886-5644-BAF0-C65107716713}" type="slidenum">
              <a:rPr lang="en-US" smtClean="0"/>
              <a:pPr/>
              <a:t>‹#›</a:t>
            </a:fld>
            <a:endParaRPr lang="en-US" dirty="0"/>
          </a:p>
        </p:txBody>
      </p:sp>
      <p:pic>
        <p:nvPicPr>
          <p:cNvPr id="8" name="Picture 7" descr="Master Page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6668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46EC9-38D3-4095-BC59-64F061C7EB6F}" type="datetime1">
              <a:rPr lang="en-US" smtClean="0">
                <a:solidFill>
                  <a:prstClr val="black">
                    <a:tint val="75000"/>
                  </a:prstClr>
                </a:solidFill>
              </a:rPr>
              <a:pPr/>
              <a:t>11/4/2015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as of 11/19/13</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F6980-9886-5644-BAF0-C65107716713}"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Master Page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56466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png"/><Relationship Id="rId7" Type="http://schemas.openxmlformats.org/officeDocument/2006/relationships/image" Target="../media/image39.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g"/><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www.equipmentfinanceadvantag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elfaonline.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equipmentfinanceadvantage.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leasefoundation.org/"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quipmentfinanceadvantage.org/value"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images.google.com/imgres?imgurl=http://www.newtonhall.co.uk/mcvdgen.jpg&amp;imgrefurl=http://www.newtonhall.co.uk/sg.htm&amp;usg=__6_5bVLoCbO-sMboLe-epXS_3TMs=&amp;h=1536&amp;w=2048&amp;sz=1265&amp;hl=en&amp;start=126&amp;zoom=1&amp;tbnid=4DJhfsy4v-HzFM:&amp;tbnh=113&amp;tbnw=150&amp;prev=/images?q=equipment&amp;start=120&amp;hl=en&amp;sa=N&amp;gbv=2&amp;tbs=isch:1&amp;itbs=1" TargetMode="External"/><Relationship Id="rId3" Type="http://schemas.openxmlformats.org/officeDocument/2006/relationships/image" Target="../media/image58.jpeg"/><Relationship Id="rId7" Type="http://schemas.openxmlformats.org/officeDocument/2006/relationships/image" Target="../media/image60.jpeg"/><Relationship Id="rId2" Type="http://schemas.openxmlformats.org/officeDocument/2006/relationships/hyperlink" Target="http://images.google.com/imgres?imgurl=http://xroads.virginia.edu/~cap/sam/sam4.gif&amp;imgrefurl=http://xroads.virginia.edu/~cap/sam/sam.htm&amp;usg=__rgB4MeK3ls45yCHXwgbI9IrMUA0=&amp;h=418&amp;w=288&amp;sz=59&amp;hl=en&amp;start=119&amp;zoom=1&amp;tbnid=UrtFEgbbhpGW4M:&amp;tbnh=125&amp;tbnw=86&amp;prev=/images?q=Uncle+Sam&amp;start=100&amp;hl=en&amp;sa=N&amp;gbv=2&amp;tbs=isch:1&amp;itbs=1" TargetMode="External"/><Relationship Id="rId1" Type="http://schemas.openxmlformats.org/officeDocument/2006/relationships/slideLayout" Target="../slideLayouts/slideLayout1.xml"/><Relationship Id="rId6" Type="http://schemas.openxmlformats.org/officeDocument/2006/relationships/hyperlink" Target="http://images.google.com/imgres?imgurl=http://www.placentia.org/photos/accounting.jpg&amp;imgrefurl=http://business.nuvvo.com/lesson/2505-business-basics-4a-accounting-overview&amp;usg=__EFpmPb6cCOwj1orIB5cTd8vO4XQ=&amp;h=300&amp;w=300&amp;sz=15&amp;hl=en&amp;start=22&amp;zoom=1&amp;tbnid=Tqe7Bix9kWhJtM:&amp;tbnh=116&amp;tbnw=116&amp;prev=/images?q=accountants+and+balance+sheet&amp;start=20&amp;hl=en&amp;sa=N&amp;gbv=2&amp;tbs=isch:1&amp;itbs=1" TargetMode="External"/><Relationship Id="rId5" Type="http://schemas.openxmlformats.org/officeDocument/2006/relationships/image" Target="../media/image59.jpeg"/><Relationship Id="rId4" Type="http://schemas.openxmlformats.org/officeDocument/2006/relationships/hyperlink" Target="http://images.google.com/imgres?imgurl=http://www.tutor2u.net/blog/images/uploads/cashflow.jpg&amp;imgrefurl=http://tutor2u.net/blog/index.php/business-studies/comments/proposals-to-help-firms-with-cash-flow/&amp;usg=__bWTrxaV7vQfqzdVYub8LT6aMMao=&amp;h=363&amp;w=414&amp;sz=31&amp;hl=en&amp;start=1&amp;zoom=1&amp;tbnid=agr-ERaN139U6M:&amp;tbnh=110&amp;tbnw=125&amp;prev=/images?q=Cash+flow&amp;hl=en&amp;sa=N&amp;gbv=2&amp;tbs=isch:1&amp;itbs=1" TargetMode="External"/><Relationship Id="rId9" Type="http://schemas.openxmlformats.org/officeDocument/2006/relationships/image" Target="../media/image6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hyperlink" Target="http://www.aigcaf.com/" TargetMode="External"/><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image" Target="../media/image15.jpeg"/><Relationship Id="rId5" Type="http://schemas.openxmlformats.org/officeDocument/2006/relationships/image" Target="../media/image9.wmf"/><Relationship Id="rId15" Type="http://schemas.openxmlformats.org/officeDocument/2006/relationships/hyperlink" Target="http://www.kefonline.com/" TargetMode="External"/><Relationship Id="rId10" Type="http://schemas.openxmlformats.org/officeDocument/2006/relationships/image" Target="../media/image14.png"/><Relationship Id="rId19" Type="http://schemas.openxmlformats.org/officeDocument/2006/relationships/image" Target="../media/image21.jpe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Master 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 y="94590"/>
            <a:ext cx="9144000" cy="6858000"/>
          </a:xfrm>
          <a:prstGeom prst="rect">
            <a:avLst/>
          </a:prstGeom>
        </p:spPr>
      </p:pic>
      <p:sp>
        <p:nvSpPr>
          <p:cNvPr id="5" name="Content Placeholder 2"/>
          <p:cNvSpPr txBox="1">
            <a:spLocks/>
          </p:cNvSpPr>
          <p:nvPr/>
        </p:nvSpPr>
        <p:spPr>
          <a:xfrm>
            <a:off x="0" y="1019502"/>
            <a:ext cx="9144000" cy="507279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4000" b="1" dirty="0" smtClean="0">
              <a:solidFill>
                <a:schemeClr val="tx1"/>
              </a:solidFill>
            </a:endParaRPr>
          </a:p>
          <a:p>
            <a:endParaRPr lang="en-US" sz="4000" b="1" dirty="0" smtClean="0">
              <a:solidFill>
                <a:schemeClr val="tx1"/>
              </a:solidFill>
            </a:endParaRPr>
          </a:p>
          <a:p>
            <a:r>
              <a:rPr lang="en-US" sz="4000" b="1" dirty="0" smtClean="0">
                <a:solidFill>
                  <a:schemeClr val="tx1"/>
                </a:solidFill>
              </a:rPr>
              <a:t>EQUIPMENT LEASING AND FINANCE</a:t>
            </a:r>
          </a:p>
          <a:p>
            <a:r>
              <a:rPr lang="en-US" dirty="0" smtClean="0">
                <a:solidFill>
                  <a:schemeClr val="tx1"/>
                </a:solidFill>
              </a:rPr>
              <a:t>A Progressive, Global Industry</a:t>
            </a:r>
          </a:p>
          <a:p>
            <a:endParaRPr lang="en-US" sz="2400" dirty="0" smtClean="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740" y="3776128"/>
            <a:ext cx="2758521" cy="2746315"/>
          </a:xfrm>
          <a:prstGeom prst="rect">
            <a:avLst/>
          </a:prstGeom>
        </p:spPr>
      </p:pic>
    </p:spTree>
    <p:extLst>
      <p:ext uri="{BB962C8B-B14F-4D97-AF65-F5344CB8AC3E}">
        <p14:creationId xmlns:p14="http://schemas.microsoft.com/office/powerpoint/2010/main" val="938478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01889"/>
          </a:xfrm>
        </p:spPr>
        <p:txBody>
          <a:bodyPr>
            <a:normAutofit/>
          </a:bodyPr>
          <a:lstStyle/>
          <a:p>
            <a:r>
              <a:rPr lang="en-US" sz="3200" dirty="0" smtClean="0">
                <a:solidFill>
                  <a:schemeClr val="bg1"/>
                </a:solidFill>
              </a:rPr>
              <a:t>Industry Overview</a:t>
            </a:r>
            <a:endParaRPr lang="en-US" sz="3200" dirty="0">
              <a:solidFill>
                <a:schemeClr val="bg1"/>
              </a:solidFill>
            </a:endParaRPr>
          </a:p>
        </p:txBody>
      </p:sp>
      <p:sp>
        <p:nvSpPr>
          <p:cNvPr id="16" name="TextBox 15"/>
          <p:cNvSpPr txBox="1"/>
          <p:nvPr/>
        </p:nvSpPr>
        <p:spPr>
          <a:xfrm>
            <a:off x="398582" y="1102663"/>
            <a:ext cx="8593017" cy="5447645"/>
          </a:xfrm>
          <a:prstGeom prst="rect">
            <a:avLst/>
          </a:prstGeom>
          <a:noFill/>
        </p:spPr>
        <p:txBody>
          <a:bodyPr wrap="square" rtlCol="0">
            <a:spAutoFit/>
          </a:bodyPr>
          <a:lstStyle/>
          <a:p>
            <a:r>
              <a:rPr lang="en-US" sz="2400" b="1" dirty="0" smtClean="0"/>
              <a:t>Entrepreneurs are prevalent,  and many have had successful exits</a:t>
            </a:r>
          </a:p>
          <a:p>
            <a:endParaRPr lang="en-US" sz="2400" b="1" dirty="0" smtClean="0"/>
          </a:p>
          <a:p>
            <a:pPr marL="285750" indent="-285750">
              <a:buFont typeface="Arial" pitchFamily="34" charset="0"/>
              <a:buChar char="•"/>
            </a:pPr>
            <a:r>
              <a:rPr lang="en-US" sz="2000" dirty="0" smtClean="0"/>
              <a:t>First American acquired by City National Bank</a:t>
            </a:r>
          </a:p>
          <a:p>
            <a:pPr marL="285750" indent="-285750">
              <a:buFont typeface="Arial" pitchFamily="34" charset="0"/>
              <a:buChar char="•"/>
            </a:pPr>
            <a:endParaRPr lang="en-US" sz="3200" dirty="0" smtClean="0"/>
          </a:p>
          <a:p>
            <a:pPr marL="285750" indent="-285750">
              <a:buFont typeface="Arial" pitchFamily="34" charset="0"/>
              <a:buChar char="•"/>
            </a:pPr>
            <a:r>
              <a:rPr lang="en-US" sz="2000" dirty="0" smtClean="0"/>
              <a:t>Tygris Commercial Finance acquired by EverBank </a:t>
            </a:r>
          </a:p>
          <a:p>
            <a:pPr marL="285750" indent="-285750">
              <a:buFont typeface="Arial" pitchFamily="34" charset="0"/>
              <a:buChar char="•"/>
            </a:pPr>
            <a:endParaRPr lang="en-US" sz="3200" dirty="0" smtClean="0"/>
          </a:p>
          <a:p>
            <a:pPr marL="285750" indent="-285750">
              <a:buFont typeface="Arial" pitchFamily="34" charset="0"/>
              <a:buChar char="•"/>
            </a:pPr>
            <a:r>
              <a:rPr lang="en-US" sz="2000" dirty="0" smtClean="0"/>
              <a:t>ILFC acquired by AIG</a:t>
            </a:r>
          </a:p>
          <a:p>
            <a:pPr marL="285750" indent="-285750">
              <a:buFont typeface="Arial" pitchFamily="34" charset="0"/>
              <a:buChar char="•"/>
            </a:pPr>
            <a:endParaRPr lang="en-US" sz="3200" dirty="0" smtClean="0"/>
          </a:p>
          <a:p>
            <a:pPr marL="285750" indent="-285750">
              <a:buFont typeface="Arial" pitchFamily="34" charset="0"/>
              <a:buChar char="•"/>
            </a:pPr>
            <a:r>
              <a:rPr lang="en-US" sz="2000" dirty="0"/>
              <a:t>McCue acquired by </a:t>
            </a:r>
            <a:r>
              <a:rPr lang="en-US" sz="2000" dirty="0" smtClean="0"/>
              <a:t>NetSol</a:t>
            </a:r>
          </a:p>
          <a:p>
            <a:pPr marL="285750" indent="-285750">
              <a:buFont typeface="Arial" pitchFamily="34" charset="0"/>
              <a:buChar char="•"/>
            </a:pPr>
            <a:endParaRPr lang="en-US" sz="3200" dirty="0"/>
          </a:p>
          <a:p>
            <a:pPr marL="285750" indent="-285750">
              <a:buFont typeface="Arial" pitchFamily="34" charset="0"/>
              <a:buChar char="•"/>
            </a:pPr>
            <a:r>
              <a:rPr lang="en-US" sz="2000" dirty="0"/>
              <a:t>Capital Stream acquired by </a:t>
            </a:r>
            <a:r>
              <a:rPr lang="en-US" sz="2000" dirty="0" smtClean="0"/>
              <a:t>HCL</a:t>
            </a:r>
            <a:endParaRPr lang="en-US" sz="2000"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307" y="2669683"/>
            <a:ext cx="1136948" cy="37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t="38976" b="35410"/>
          <a:stretch/>
        </p:blipFill>
        <p:spPr bwMode="auto">
          <a:xfrm>
            <a:off x="6013611" y="2689926"/>
            <a:ext cx="1306032" cy="33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575" y="4234535"/>
            <a:ext cx="2409721" cy="4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2212" y="1879882"/>
            <a:ext cx="1886794" cy="4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2076" y="1878725"/>
            <a:ext cx="1426638" cy="451551"/>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590" y="5076324"/>
            <a:ext cx="13525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0140" y="5004886"/>
            <a:ext cx="13906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935" y="3280155"/>
            <a:ext cx="809162" cy="54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5223" y="3485259"/>
            <a:ext cx="23844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420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01889"/>
          </a:xfrm>
        </p:spPr>
        <p:txBody>
          <a:bodyPr>
            <a:normAutofit/>
          </a:bodyPr>
          <a:lstStyle/>
          <a:p>
            <a:r>
              <a:rPr lang="en-US" sz="3200" dirty="0" smtClean="0">
                <a:solidFill>
                  <a:schemeClr val="bg1"/>
                </a:solidFill>
              </a:rPr>
              <a:t>Industry Overview</a:t>
            </a:r>
            <a:endParaRPr lang="en-US" sz="3200" dirty="0">
              <a:solidFill>
                <a:schemeClr val="bg1"/>
              </a:solidFill>
            </a:endParaRPr>
          </a:p>
        </p:txBody>
      </p:sp>
      <p:sp>
        <p:nvSpPr>
          <p:cNvPr id="17" name="TextBox 16"/>
          <p:cNvSpPr txBox="1"/>
          <p:nvPr/>
        </p:nvSpPr>
        <p:spPr>
          <a:xfrm>
            <a:off x="392494" y="1130919"/>
            <a:ext cx="7826596" cy="4001095"/>
          </a:xfrm>
          <a:prstGeom prst="rect">
            <a:avLst/>
          </a:prstGeom>
          <a:noFill/>
        </p:spPr>
        <p:txBody>
          <a:bodyPr wrap="square" rtlCol="0">
            <a:spAutoFit/>
          </a:bodyPr>
          <a:lstStyle/>
          <a:p>
            <a:r>
              <a:rPr lang="en-US" sz="2400" b="1" dirty="0" smtClean="0"/>
              <a:t>Entrepreneurs have started successful leasing companies</a:t>
            </a:r>
          </a:p>
          <a:p>
            <a:endParaRPr lang="en-US" sz="2400" b="1" dirty="0" smtClean="0"/>
          </a:p>
          <a:p>
            <a:pPr marL="1200150" lvl="2" indent="-285750">
              <a:buFont typeface="Arial" pitchFamily="34" charset="0"/>
              <a:buChar char="•"/>
            </a:pPr>
            <a:r>
              <a:rPr lang="en-US" sz="2400" dirty="0" smtClean="0"/>
              <a:t>Allegiant</a:t>
            </a:r>
          </a:p>
          <a:p>
            <a:pPr marL="1200150" lvl="2" indent="-285750">
              <a:buFont typeface="Arial" pitchFamily="34" charset="0"/>
              <a:buChar char="•"/>
            </a:pPr>
            <a:endParaRPr lang="en-US" sz="2400" dirty="0"/>
          </a:p>
          <a:p>
            <a:pPr marL="1200150" lvl="2" indent="-285750">
              <a:buFont typeface="Arial" pitchFamily="34" charset="0"/>
              <a:buChar char="•"/>
            </a:pPr>
            <a:r>
              <a:rPr lang="en-US" sz="2400" dirty="0" smtClean="0"/>
              <a:t>Boston Financial</a:t>
            </a:r>
          </a:p>
          <a:p>
            <a:pPr marL="1200150" lvl="2" indent="-285750">
              <a:buFont typeface="Arial" pitchFamily="34" charset="0"/>
              <a:buChar char="•"/>
            </a:pPr>
            <a:endParaRPr lang="en-US" sz="2400" dirty="0" smtClean="0"/>
          </a:p>
          <a:p>
            <a:pPr marL="1200150" lvl="2" indent="-285750">
              <a:buFont typeface="Arial" pitchFamily="34" charset="0"/>
              <a:buChar char="•"/>
            </a:pPr>
            <a:r>
              <a:rPr lang="en-US" sz="2400" dirty="0" smtClean="0"/>
              <a:t>Cole Taylor</a:t>
            </a:r>
          </a:p>
          <a:p>
            <a:pPr marL="1200150" lvl="2" indent="-285750">
              <a:buFont typeface="Arial" pitchFamily="34" charset="0"/>
              <a:buChar char="•"/>
            </a:pPr>
            <a:endParaRPr lang="en-US" sz="2400" dirty="0" smtClean="0"/>
          </a:p>
          <a:p>
            <a:pPr marL="1200150" lvl="2" indent="-285750">
              <a:buFont typeface="Arial" pitchFamily="34" charset="0"/>
              <a:buChar char="•"/>
            </a:pPr>
            <a:r>
              <a:rPr lang="en-US" sz="2400" dirty="0" smtClean="0"/>
              <a:t>Great America</a:t>
            </a:r>
          </a:p>
          <a:p>
            <a:pPr marL="285750" indent="-285750">
              <a:buFont typeface="Arial" pitchFamily="34" charset="0"/>
              <a:buChar char="•"/>
            </a:pPr>
            <a:endParaRPr lang="en-US" sz="2000" dirty="0" smtClean="0"/>
          </a:p>
          <a:p>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213" y="3984584"/>
            <a:ext cx="2111178" cy="503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24439" b="19053"/>
          <a:stretch/>
        </p:blipFill>
        <p:spPr bwMode="auto">
          <a:xfrm>
            <a:off x="4074134" y="3306939"/>
            <a:ext cx="2231337" cy="37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198" y="2527088"/>
            <a:ext cx="2115208" cy="50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656" y="1870453"/>
            <a:ext cx="2066292"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561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9657" y="1760384"/>
            <a:ext cx="4572000" cy="4524315"/>
          </a:xfrm>
          <a:prstGeom prst="rect">
            <a:avLst/>
          </a:prstGeom>
        </p:spPr>
        <p:txBody>
          <a:bodyPr>
            <a:spAutoFit/>
          </a:bodyPr>
          <a:lstStyle/>
          <a:p>
            <a:pPr marL="342900" indent="-342900">
              <a:buFont typeface="Arial" pitchFamily="34" charset="0"/>
              <a:buChar char="•"/>
            </a:pPr>
            <a:r>
              <a:rPr lang="en-US" sz="2400" dirty="0"/>
              <a:t>The Alta Group</a:t>
            </a:r>
          </a:p>
          <a:p>
            <a:pPr marL="342900" indent="-342900">
              <a:buFont typeface="Arial" pitchFamily="34" charset="0"/>
              <a:buChar char="•"/>
            </a:pPr>
            <a:endParaRPr lang="en-US" sz="2400" dirty="0"/>
          </a:p>
          <a:p>
            <a:pPr marL="342900" indent="-342900">
              <a:buFont typeface="Arial" pitchFamily="34" charset="0"/>
              <a:buChar char="•"/>
            </a:pPr>
            <a:r>
              <a:rPr lang="en-US" sz="2400" dirty="0"/>
              <a:t>CHP Consulting</a:t>
            </a:r>
          </a:p>
          <a:p>
            <a:pPr marL="342900" indent="-342900">
              <a:buFont typeface="Arial" pitchFamily="34" charset="0"/>
              <a:buChar char="•"/>
            </a:pPr>
            <a:endParaRPr lang="en-US" sz="2400" dirty="0"/>
          </a:p>
          <a:p>
            <a:pPr marL="342900" indent="-342900">
              <a:buFont typeface="Arial" pitchFamily="34" charset="0"/>
              <a:buChar char="•"/>
            </a:pPr>
            <a:r>
              <a:rPr lang="en-US" sz="2400" dirty="0"/>
              <a:t>Dominion </a:t>
            </a:r>
            <a:r>
              <a:rPr lang="en-US" sz="2400" dirty="0" smtClean="0"/>
              <a:t>Leasing Software</a:t>
            </a:r>
          </a:p>
          <a:p>
            <a:pPr marL="342900" indent="-342900">
              <a:buFont typeface="Arial" pitchFamily="34" charset="0"/>
              <a:buChar char="•"/>
            </a:pPr>
            <a:endParaRPr lang="en-US" sz="2400" dirty="0"/>
          </a:p>
          <a:p>
            <a:pPr marL="285750" indent="-285750">
              <a:buFont typeface="Arial" pitchFamily="34" charset="0"/>
              <a:buChar char="•"/>
            </a:pPr>
            <a:r>
              <a:rPr lang="en-US" sz="2400" dirty="0"/>
              <a:t>Ivory Consulting</a:t>
            </a:r>
          </a:p>
          <a:p>
            <a:pPr marL="285750" indent="-285750">
              <a:buFont typeface="Arial" pitchFamily="34" charset="0"/>
              <a:buChar char="•"/>
            </a:pPr>
            <a:endParaRPr lang="en-US" sz="2400" dirty="0"/>
          </a:p>
          <a:p>
            <a:pPr marL="285750" indent="-285750">
              <a:buFont typeface="Arial" pitchFamily="34" charset="0"/>
              <a:buChar char="•"/>
            </a:pPr>
            <a:r>
              <a:rPr lang="en-US" sz="2400" dirty="0"/>
              <a:t>LeaseTeam</a:t>
            </a:r>
          </a:p>
          <a:p>
            <a:pPr marL="285750" indent="-285750">
              <a:buFont typeface="Arial" pitchFamily="34" charset="0"/>
              <a:buChar char="•"/>
            </a:pPr>
            <a:endParaRPr lang="en-US" sz="2400" dirty="0"/>
          </a:p>
          <a:p>
            <a:pPr marL="285750" indent="-285750">
              <a:buFont typeface="Arial" pitchFamily="34" charset="0"/>
              <a:buChar char="•"/>
            </a:pPr>
            <a:r>
              <a:rPr lang="en-US" sz="2400" dirty="0"/>
              <a:t>PayNet</a:t>
            </a:r>
          </a:p>
          <a:p>
            <a:pPr marL="342900" indent="-342900">
              <a:buFont typeface="Arial" pitchFamily="34" charset="0"/>
              <a:buChar char="•"/>
            </a:pP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405" y="3709501"/>
            <a:ext cx="15541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0" y="0"/>
            <a:ext cx="9144000" cy="1001889"/>
          </a:xfrm>
        </p:spPr>
        <p:txBody>
          <a:bodyPr>
            <a:normAutofit/>
          </a:bodyPr>
          <a:lstStyle/>
          <a:p>
            <a:r>
              <a:rPr lang="en-US" sz="3200" dirty="0" smtClean="0">
                <a:solidFill>
                  <a:schemeClr val="bg1"/>
                </a:solidFill>
              </a:rPr>
              <a:t>Industry Overview</a:t>
            </a:r>
            <a:endParaRPr lang="en-US" sz="3200" dirty="0">
              <a:solidFill>
                <a:schemeClr val="bg1"/>
              </a:solidFill>
            </a:endParaRPr>
          </a:p>
        </p:txBody>
      </p:sp>
      <p:sp>
        <p:nvSpPr>
          <p:cNvPr id="18" name="TextBox 17"/>
          <p:cNvSpPr txBox="1"/>
          <p:nvPr/>
        </p:nvSpPr>
        <p:spPr>
          <a:xfrm>
            <a:off x="367861" y="1098664"/>
            <a:ext cx="8445215" cy="830997"/>
          </a:xfrm>
          <a:prstGeom prst="rect">
            <a:avLst/>
          </a:prstGeom>
          <a:noFill/>
        </p:spPr>
        <p:txBody>
          <a:bodyPr wrap="square" rtlCol="0">
            <a:spAutoFit/>
          </a:bodyPr>
          <a:lstStyle/>
          <a:p>
            <a:r>
              <a:rPr lang="en-US" sz="2400" b="1" dirty="0" smtClean="0"/>
              <a:t>Entrepreneurs have started successful software and consulting firms</a:t>
            </a:r>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103" y="2358412"/>
            <a:ext cx="1798767" cy="54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871" y="1596792"/>
            <a:ext cx="1385230" cy="6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ELFAVMFP01\library\207-ELFAConvention\2011\Exhibits\Logos\Dominion Leas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5421" y="2906534"/>
            <a:ext cx="734131" cy="9286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elfaonline.org/Directories/software/images/logos/LeaseTea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1995" y="4715976"/>
            <a:ext cx="1340982" cy="598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1858" y="5519775"/>
            <a:ext cx="2161255" cy="496577"/>
          </a:xfrm>
          <a:prstGeom prst="rect">
            <a:avLst/>
          </a:prstGeom>
        </p:spPr>
      </p:pic>
    </p:spTree>
    <p:extLst>
      <p:ext uri="{BB962C8B-B14F-4D97-AF65-F5344CB8AC3E}">
        <p14:creationId xmlns:p14="http://schemas.microsoft.com/office/powerpoint/2010/main" val="3213194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6442"/>
            <a:ext cx="8229600" cy="483482"/>
          </a:xfrm>
        </p:spPr>
        <p:txBody>
          <a:bodyPr>
            <a:normAutofit fontScale="90000"/>
          </a:bodyPr>
          <a:lstStyle/>
          <a:p>
            <a:r>
              <a:rPr lang="en-US" sz="3200" b="1" dirty="0" smtClean="0"/>
              <a:t>Technology</a:t>
            </a:r>
            <a:endParaRPr lang="en-US" b="1" dirty="0"/>
          </a:p>
        </p:txBody>
      </p:sp>
      <p:sp>
        <p:nvSpPr>
          <p:cNvPr id="3" name="Content Placeholder 2"/>
          <p:cNvSpPr>
            <a:spLocks noGrp="1"/>
          </p:cNvSpPr>
          <p:nvPr>
            <p:ph idx="1"/>
          </p:nvPr>
        </p:nvSpPr>
        <p:spPr>
          <a:xfrm>
            <a:off x="252248" y="1587068"/>
            <a:ext cx="4235669" cy="4791351"/>
          </a:xfrm>
        </p:spPr>
        <p:txBody>
          <a:bodyPr>
            <a:normAutofit/>
          </a:bodyPr>
          <a:lstStyle/>
          <a:p>
            <a:pPr marL="0" indent="0">
              <a:buNone/>
            </a:pPr>
            <a:r>
              <a:rPr lang="en-US" sz="2400" b="1" dirty="0" smtClean="0"/>
              <a:t>Technology/Medical Equipment Manufacturing Captives</a:t>
            </a:r>
          </a:p>
          <a:p>
            <a:pPr marL="0" indent="0">
              <a:buNone/>
            </a:pPr>
            <a:endParaRPr lang="en-US" sz="1050" b="1" dirty="0" smtClean="0"/>
          </a:p>
          <a:p>
            <a:r>
              <a:rPr lang="en-US" sz="1800" dirty="0" smtClean="0"/>
              <a:t>Canon Financial Services</a:t>
            </a:r>
            <a:endParaRPr lang="en-US" sz="1800" dirty="0"/>
          </a:p>
          <a:p>
            <a:r>
              <a:rPr lang="en-US" sz="1800" dirty="0" smtClean="0"/>
              <a:t>Cisco Systems Capital</a:t>
            </a:r>
          </a:p>
          <a:p>
            <a:r>
              <a:rPr lang="en-US" sz="1800" dirty="0"/>
              <a:t>Dell Financial Services</a:t>
            </a:r>
          </a:p>
          <a:p>
            <a:r>
              <a:rPr lang="en-US" sz="1800" dirty="0" smtClean="0"/>
              <a:t>EMC</a:t>
            </a:r>
            <a:endParaRPr lang="en-US" sz="1800" dirty="0"/>
          </a:p>
          <a:p>
            <a:r>
              <a:rPr lang="en-US" sz="1800" dirty="0" smtClean="0"/>
              <a:t>Hewlett-Packard Financial Services</a:t>
            </a:r>
          </a:p>
          <a:p>
            <a:r>
              <a:rPr lang="en-US" sz="1800" dirty="0"/>
              <a:t>IBM Global Financing</a:t>
            </a:r>
          </a:p>
          <a:p>
            <a:r>
              <a:rPr lang="en-US" sz="1800" dirty="0"/>
              <a:t>Lenovo Global Financial Services</a:t>
            </a:r>
          </a:p>
          <a:p>
            <a:r>
              <a:rPr lang="en-US" sz="1800" dirty="0" smtClean="0"/>
              <a:t>NetApp</a:t>
            </a:r>
            <a:endParaRPr lang="en-US" sz="1800" dirty="0"/>
          </a:p>
          <a:p>
            <a:r>
              <a:rPr lang="en-US" sz="1800" dirty="0" smtClean="0"/>
              <a:t>Oracle/Sun Microsystems</a:t>
            </a:r>
          </a:p>
          <a:p>
            <a:r>
              <a:rPr lang="en-US" sz="1800" dirty="0" smtClean="0"/>
              <a:t>Siemens </a:t>
            </a:r>
          </a:p>
          <a:p>
            <a:endParaRPr lang="en-US" sz="1800" dirty="0" smtClean="0"/>
          </a:p>
          <a:p>
            <a:endParaRPr lang="en-US" sz="1800" dirty="0" smtClean="0"/>
          </a:p>
          <a:p>
            <a:pPr marL="0" indent="0">
              <a:buNone/>
            </a:pPr>
            <a:endParaRPr lang="en-US" dirty="0"/>
          </a:p>
        </p:txBody>
      </p:sp>
      <p:sp>
        <p:nvSpPr>
          <p:cNvPr id="4" name="Content Placeholder 2"/>
          <p:cNvSpPr txBox="1">
            <a:spLocks/>
          </p:cNvSpPr>
          <p:nvPr/>
        </p:nvSpPr>
        <p:spPr>
          <a:xfrm>
            <a:off x="4992414" y="1587068"/>
            <a:ext cx="4151586" cy="518159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b="1" dirty="0" smtClean="0"/>
              <a:t>Software &amp; Technology Suppliers</a:t>
            </a:r>
          </a:p>
          <a:p>
            <a:pPr marL="0" indent="0">
              <a:buFont typeface="Arial"/>
              <a:buNone/>
            </a:pPr>
            <a:endParaRPr lang="en-US" sz="1300" b="1" dirty="0" smtClean="0"/>
          </a:p>
          <a:p>
            <a:r>
              <a:rPr lang="en-US" sz="1900" dirty="0"/>
              <a:t>Cassiopae Inc.</a:t>
            </a:r>
          </a:p>
          <a:p>
            <a:r>
              <a:rPr lang="en-US" sz="1900" dirty="0"/>
              <a:t>CHP Consulting</a:t>
            </a:r>
          </a:p>
          <a:p>
            <a:r>
              <a:rPr lang="en-US" sz="1900" dirty="0"/>
              <a:t>Constellation Financing Systems</a:t>
            </a:r>
          </a:p>
          <a:p>
            <a:r>
              <a:rPr lang="en-US" sz="1900" dirty="0" smtClean="0"/>
              <a:t>D+H</a:t>
            </a:r>
            <a:endParaRPr lang="en-US" sz="1900" dirty="0"/>
          </a:p>
          <a:p>
            <a:r>
              <a:rPr lang="en-US" sz="1900" dirty="0" smtClean="0"/>
              <a:t>Dominion </a:t>
            </a:r>
            <a:r>
              <a:rPr lang="en-US" sz="1900" dirty="0"/>
              <a:t>Leasing Software</a:t>
            </a:r>
          </a:p>
          <a:p>
            <a:r>
              <a:rPr lang="en-US" sz="1900" dirty="0"/>
              <a:t>International Decision Systems</a:t>
            </a:r>
          </a:p>
          <a:p>
            <a:r>
              <a:rPr lang="en-US" sz="1900" dirty="0" smtClean="0"/>
              <a:t>Ivory </a:t>
            </a:r>
            <a:r>
              <a:rPr lang="en-US" sz="1900" dirty="0"/>
              <a:t>Consulting</a:t>
            </a:r>
          </a:p>
          <a:p>
            <a:r>
              <a:rPr lang="en-US" sz="1900" dirty="0"/>
              <a:t>LeaseTeam</a:t>
            </a:r>
          </a:p>
          <a:p>
            <a:r>
              <a:rPr lang="en-US" sz="1900" dirty="0"/>
              <a:t>Linedata Lending and Leasing</a:t>
            </a:r>
          </a:p>
          <a:p>
            <a:r>
              <a:rPr lang="en-US" sz="1900" dirty="0" smtClean="0"/>
              <a:t>NetSol</a:t>
            </a:r>
          </a:p>
          <a:p>
            <a:r>
              <a:rPr lang="en-US" sz="1900" dirty="0" smtClean="0"/>
              <a:t>Odessa </a:t>
            </a:r>
            <a:r>
              <a:rPr lang="en-US" sz="1900" dirty="0"/>
              <a:t>Technologies</a:t>
            </a:r>
          </a:p>
          <a:p>
            <a:r>
              <a:rPr lang="en-US" sz="1900" dirty="0" smtClean="0"/>
              <a:t>Oracle</a:t>
            </a:r>
          </a:p>
          <a:p>
            <a:r>
              <a:rPr lang="en-US" sz="1900" dirty="0"/>
              <a:t>OSG Billing</a:t>
            </a:r>
          </a:p>
          <a:p>
            <a:r>
              <a:rPr lang="en-US" sz="1900" dirty="0" smtClean="0"/>
              <a:t>SunGard</a:t>
            </a:r>
          </a:p>
          <a:p>
            <a:endParaRPr lang="en-US" sz="1800" dirty="0" smtClean="0"/>
          </a:p>
          <a:p>
            <a:endParaRPr lang="en-US" sz="1800" dirty="0" smtClean="0"/>
          </a:p>
          <a:p>
            <a:endParaRPr lang="en-US" sz="1800" dirty="0"/>
          </a:p>
        </p:txBody>
      </p:sp>
      <p:sp>
        <p:nvSpPr>
          <p:cNvPr id="5" name="Title 1"/>
          <p:cNvSpPr txBox="1">
            <a:spLocks/>
          </p:cNvSpPr>
          <p:nvPr/>
        </p:nvSpPr>
        <p:spPr>
          <a:xfrm>
            <a:off x="0" y="0"/>
            <a:ext cx="9144000" cy="10018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smtClean="0">
                <a:solidFill>
                  <a:schemeClr val="bg1"/>
                </a:solidFill>
              </a:rPr>
              <a:t>Industry Overview</a:t>
            </a:r>
            <a:endParaRPr lang="en-US" sz="3200" dirty="0">
              <a:solidFill>
                <a:schemeClr val="bg1"/>
              </a:solidFill>
            </a:endParaRPr>
          </a:p>
        </p:txBody>
      </p:sp>
    </p:spTree>
    <p:extLst>
      <p:ext uri="{BB962C8B-B14F-4D97-AF65-F5344CB8AC3E}">
        <p14:creationId xmlns:p14="http://schemas.microsoft.com/office/powerpoint/2010/main" val="420359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idx="1"/>
          </p:nvPr>
        </p:nvSpPr>
        <p:spPr>
          <a:xfrm>
            <a:off x="457200" y="1182512"/>
            <a:ext cx="8229600" cy="5218288"/>
          </a:xfrm>
        </p:spPr>
        <p:txBody>
          <a:bodyPr>
            <a:normAutofit/>
          </a:bodyPr>
          <a:lstStyle/>
          <a:p>
            <a:pPr marL="0" indent="0">
              <a:buNone/>
            </a:pPr>
            <a:r>
              <a:rPr lang="en-US" sz="2000" b="1" cap="all" dirty="0"/>
              <a:t>MARKET </a:t>
            </a:r>
            <a:r>
              <a:rPr lang="en-US" sz="2000" b="1" cap="all" dirty="0" smtClean="0"/>
              <a:t>SEGMENTS – Small-ticket financing</a:t>
            </a:r>
            <a:endParaRPr lang="en-US" sz="2000" b="1" cap="all" dirty="0"/>
          </a:p>
          <a:p>
            <a:pPr marL="0" indent="0">
              <a:buNone/>
            </a:pPr>
            <a:endParaRPr lang="en-US" sz="2000" dirty="0"/>
          </a:p>
          <a:p>
            <a:r>
              <a:rPr lang="en-US" sz="2000" dirty="0"/>
              <a:t>A market segment generally represented by transactions </a:t>
            </a:r>
            <a:r>
              <a:rPr lang="en-US" sz="2000" b="1" dirty="0"/>
              <a:t>under $250,000</a:t>
            </a:r>
            <a:r>
              <a:rPr lang="en-US" sz="2000" dirty="0"/>
              <a:t>. </a:t>
            </a:r>
            <a:endParaRPr lang="en-US" sz="2000" dirty="0" smtClean="0"/>
          </a:p>
          <a:p>
            <a:endParaRPr lang="en-US" sz="2000" dirty="0"/>
          </a:p>
          <a:p>
            <a:r>
              <a:rPr lang="en-US" sz="2000" dirty="0" smtClean="0"/>
              <a:t>Equipment </a:t>
            </a:r>
            <a:r>
              <a:rPr lang="en-US" sz="2000" dirty="0"/>
              <a:t>in this segment includes such items as computers, peripherals, office equipment, services, software and </a:t>
            </a:r>
            <a:r>
              <a:rPr lang="en-US" sz="2000" dirty="0" smtClean="0"/>
              <a:t>telephone equipment.</a:t>
            </a:r>
            <a:r>
              <a:rPr lang="en-US" sz="2000" dirty="0"/>
              <a:t/>
            </a:r>
            <a:br>
              <a:rPr lang="en-US" sz="2000" dirty="0"/>
            </a:br>
            <a:endParaRPr lang="en-US" sz="2600" dirty="0" smtClean="0"/>
          </a:p>
          <a:p>
            <a:pPr marL="0" indent="0">
              <a:buNone/>
            </a:pPr>
            <a:endParaRPr lang="en-US" sz="21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747" y="3929309"/>
            <a:ext cx="205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0" y="0"/>
            <a:ext cx="9144000" cy="1001889"/>
          </a:xfrm>
        </p:spPr>
        <p:txBody>
          <a:bodyPr>
            <a:normAutofit/>
          </a:bodyPr>
          <a:lstStyle/>
          <a:p>
            <a:r>
              <a:rPr lang="en-US" sz="3200" dirty="0" smtClean="0">
                <a:solidFill>
                  <a:schemeClr val="bg1"/>
                </a:solidFill>
              </a:rPr>
              <a:t>Industry Overview</a:t>
            </a:r>
            <a:endParaRPr lang="en-US" sz="3200"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66" y="3683317"/>
            <a:ext cx="2390775" cy="191452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519" y="4480560"/>
            <a:ext cx="2316480" cy="1920240"/>
          </a:xfrm>
          <a:prstGeom prst="rect">
            <a:avLst/>
          </a:prstGeom>
          <a:ln>
            <a:noFill/>
          </a:ln>
          <a:effectLst>
            <a:softEdge rad="112500"/>
          </a:effectLst>
        </p:spPr>
      </p:pic>
      <p:pic>
        <p:nvPicPr>
          <p:cNvPr id="2050" name="Picture 2" descr="http://www.hitechreview.com/uploads/2010/05/Fantasy-Collection-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1910" y="4881809"/>
            <a:ext cx="1895837" cy="168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31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idx="1"/>
          </p:nvPr>
        </p:nvSpPr>
        <p:spPr>
          <a:xfrm>
            <a:off x="457200" y="1182512"/>
            <a:ext cx="8229600" cy="5218288"/>
          </a:xfrm>
        </p:spPr>
        <p:txBody>
          <a:bodyPr>
            <a:normAutofit/>
          </a:bodyPr>
          <a:lstStyle/>
          <a:p>
            <a:pPr marL="0" indent="0">
              <a:buNone/>
            </a:pPr>
            <a:r>
              <a:rPr lang="en-US" sz="2000" b="1" cap="all" dirty="0"/>
              <a:t>MARKET </a:t>
            </a:r>
            <a:r>
              <a:rPr lang="en-US" sz="2000" b="1" cap="all" dirty="0" smtClean="0"/>
              <a:t>SEGMENTS – middle-MARKet financing</a:t>
            </a:r>
          </a:p>
          <a:p>
            <a:pPr marL="0" indent="0">
              <a:buNone/>
            </a:pPr>
            <a:endParaRPr lang="en-US" sz="2000" b="1" cap="all" dirty="0"/>
          </a:p>
          <a:p>
            <a:r>
              <a:rPr lang="en-US" sz="2000" dirty="0"/>
              <a:t>A market segment generally represented by financing </a:t>
            </a:r>
            <a:r>
              <a:rPr lang="en-US" sz="2000" dirty="0" smtClean="0"/>
              <a:t>between </a:t>
            </a:r>
            <a:r>
              <a:rPr lang="en-US" sz="2000" b="1" dirty="0"/>
              <a:t>$250,000 and $5,000,000</a:t>
            </a:r>
            <a:r>
              <a:rPr lang="en-US" sz="2000" dirty="0"/>
              <a:t>. </a:t>
            </a:r>
            <a:endParaRPr lang="en-US" sz="2000" dirty="0" smtClean="0"/>
          </a:p>
          <a:p>
            <a:pPr marL="0" indent="0">
              <a:buNone/>
            </a:pPr>
            <a:endParaRPr lang="en-US" sz="2000" dirty="0" smtClean="0"/>
          </a:p>
          <a:p>
            <a:r>
              <a:rPr lang="en-US" sz="2000" dirty="0" smtClean="0"/>
              <a:t>Equipment </a:t>
            </a:r>
            <a:r>
              <a:rPr lang="en-US" sz="2000" dirty="0"/>
              <a:t>in this segment </a:t>
            </a:r>
            <a:r>
              <a:rPr lang="en-US" sz="2000" dirty="0" smtClean="0"/>
              <a:t>includes solar equipment, </a:t>
            </a:r>
            <a:r>
              <a:rPr lang="en-US" sz="2000" dirty="0" smtClean="0"/>
              <a:t>computers</a:t>
            </a:r>
            <a:r>
              <a:rPr lang="en-US" sz="2000" dirty="0"/>
              <a:t>, software, services, enterprise networks, </a:t>
            </a:r>
            <a:r>
              <a:rPr lang="en-US" sz="2000" dirty="0" smtClean="0"/>
              <a:t>manufacturing </a:t>
            </a:r>
            <a:r>
              <a:rPr lang="en-US" sz="2000" dirty="0"/>
              <a:t>equipment, health services, construction equipment and medical equipment.</a:t>
            </a:r>
          </a:p>
          <a:p>
            <a:pPr marL="0" indent="0">
              <a:buNone/>
            </a:pPr>
            <a:r>
              <a:rPr lang="en-US" sz="2000" dirty="0"/>
              <a:t/>
            </a:r>
            <a:br>
              <a:rPr lang="en-US" sz="2000" dirty="0"/>
            </a:br>
            <a:endParaRPr lang="en-US" sz="2600" dirty="0" smtClean="0"/>
          </a:p>
          <a:p>
            <a:pPr marL="0" indent="0">
              <a:buNone/>
            </a:pPr>
            <a:endParaRPr lang="en-US" sz="2100" dirty="0"/>
          </a:p>
        </p:txBody>
      </p:sp>
      <p:pic>
        <p:nvPicPr>
          <p:cNvPr id="205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7432" b="16197"/>
          <a:stretch/>
        </p:blipFill>
        <p:spPr bwMode="auto">
          <a:xfrm>
            <a:off x="3810000" y="4410663"/>
            <a:ext cx="2143125"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0" y="0"/>
            <a:ext cx="9144000" cy="1001889"/>
          </a:xfrm>
        </p:spPr>
        <p:txBody>
          <a:bodyPr>
            <a:normAutofit/>
          </a:bodyPr>
          <a:lstStyle/>
          <a:p>
            <a:r>
              <a:rPr lang="en-US" sz="3200" dirty="0" smtClean="0">
                <a:solidFill>
                  <a:schemeClr val="bg1"/>
                </a:solidFill>
              </a:rPr>
              <a:t>Industry Overview</a:t>
            </a:r>
            <a:endParaRPr lang="en-US" sz="3200"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0825" y="3973867"/>
            <a:ext cx="2028825" cy="223262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350" y="4328113"/>
            <a:ext cx="2476500" cy="1587500"/>
          </a:xfrm>
          <a:prstGeom prst="rect">
            <a:avLst/>
          </a:prstGeom>
        </p:spPr>
      </p:pic>
    </p:spTree>
    <p:extLst>
      <p:ext uri="{BB962C8B-B14F-4D97-AF65-F5344CB8AC3E}">
        <p14:creationId xmlns:p14="http://schemas.microsoft.com/office/powerpoint/2010/main" val="1203297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92" y="4417067"/>
            <a:ext cx="2966015" cy="1544799"/>
          </a:xfrm>
          <a:prstGeom prst="rect">
            <a:avLst/>
          </a:prstGeom>
        </p:spPr>
      </p:pic>
      <p:sp>
        <p:nvSpPr>
          <p:cNvPr id="6" name="Title 1"/>
          <p:cNvSpPr>
            <a:spLocks noGrp="1"/>
          </p:cNvSpPr>
          <p:nvPr>
            <p:ph type="title"/>
          </p:nvPr>
        </p:nvSpPr>
        <p:spPr>
          <a:xfrm>
            <a:off x="0" y="0"/>
            <a:ext cx="9144000" cy="1001889"/>
          </a:xfrm>
        </p:spPr>
        <p:txBody>
          <a:bodyPr>
            <a:normAutofit/>
          </a:bodyPr>
          <a:lstStyle/>
          <a:p>
            <a:r>
              <a:rPr lang="en-US" sz="3200" dirty="0" smtClean="0">
                <a:solidFill>
                  <a:schemeClr val="bg1"/>
                </a:solidFill>
              </a:rPr>
              <a:t>Industry Overview</a:t>
            </a:r>
            <a:endParaRPr lang="en-US" sz="3200" dirty="0">
              <a:solidFill>
                <a:schemeClr val="bg1"/>
              </a:solidFill>
            </a:endParaRPr>
          </a:p>
        </p:txBody>
      </p:sp>
      <p:sp>
        <p:nvSpPr>
          <p:cNvPr id="9" name="Content Placeholder 3"/>
          <p:cNvSpPr>
            <a:spLocks noGrp="1"/>
          </p:cNvSpPr>
          <p:nvPr>
            <p:ph idx="1"/>
          </p:nvPr>
        </p:nvSpPr>
        <p:spPr>
          <a:xfrm>
            <a:off x="457200" y="1182512"/>
            <a:ext cx="8229600" cy="5332588"/>
          </a:xfrm>
        </p:spPr>
        <p:txBody>
          <a:bodyPr>
            <a:normAutofit/>
          </a:bodyPr>
          <a:lstStyle/>
          <a:p>
            <a:pPr marL="0" indent="0">
              <a:buNone/>
            </a:pPr>
            <a:r>
              <a:rPr lang="en-US" sz="2000" b="1" cap="all" dirty="0"/>
              <a:t>MARKET </a:t>
            </a:r>
            <a:r>
              <a:rPr lang="en-US" sz="2000" b="1" cap="all" dirty="0" smtClean="0"/>
              <a:t>SEGMENTS – BIG-TICKET/LARGE-TICKET FINANCING</a:t>
            </a:r>
          </a:p>
          <a:p>
            <a:pPr marL="0" indent="0">
              <a:buNone/>
            </a:pPr>
            <a:endParaRPr lang="en-US" sz="2000" b="1" cap="all" dirty="0"/>
          </a:p>
          <a:p>
            <a:r>
              <a:rPr lang="en-US" sz="2000" dirty="0"/>
              <a:t>A market segment represented by financing </a:t>
            </a:r>
            <a:r>
              <a:rPr lang="en-US" sz="2000" dirty="0" smtClean="0"/>
              <a:t>that </a:t>
            </a:r>
            <a:r>
              <a:rPr lang="en-US" sz="2000" dirty="0"/>
              <a:t>usually </a:t>
            </a:r>
            <a:r>
              <a:rPr lang="en-US" sz="2000" b="1" dirty="0"/>
              <a:t>exceeds $5,000,000</a:t>
            </a:r>
            <a:r>
              <a:rPr lang="en-US" sz="2000" dirty="0"/>
              <a:t>. </a:t>
            </a:r>
            <a:endParaRPr lang="en-US" sz="2000" dirty="0" smtClean="0"/>
          </a:p>
          <a:p>
            <a:endParaRPr lang="en-US" sz="2000" dirty="0"/>
          </a:p>
          <a:p>
            <a:r>
              <a:rPr lang="en-US" sz="2000" dirty="0" smtClean="0"/>
              <a:t>Equipment </a:t>
            </a:r>
            <a:r>
              <a:rPr lang="en-US" sz="2000" dirty="0"/>
              <a:t>financed in this segment includes power plants, railroad equipment, helicopters, commercial and corporate jets, vessels and other transportation equipment, and large mining, </a:t>
            </a:r>
            <a:r>
              <a:rPr lang="en-US" sz="2000" dirty="0" smtClean="0"/>
              <a:t>and oil </a:t>
            </a:r>
            <a:r>
              <a:rPr lang="en-US" sz="2000" dirty="0"/>
              <a:t>and gas </a:t>
            </a:r>
            <a:r>
              <a:rPr lang="en-US" sz="2000" dirty="0" smtClean="0"/>
              <a:t>exploration.</a:t>
            </a:r>
            <a:endParaRPr lang="en-US" sz="2000" dirty="0"/>
          </a:p>
          <a:p>
            <a:pPr marL="0" indent="0">
              <a:buNone/>
            </a:pPr>
            <a:r>
              <a:rPr lang="en-US" sz="2000" dirty="0"/>
              <a:t/>
            </a:r>
            <a:br>
              <a:rPr lang="en-US" sz="2000" dirty="0"/>
            </a:br>
            <a:endParaRPr lang="en-US" sz="2600" dirty="0" smtClean="0"/>
          </a:p>
          <a:p>
            <a:pPr marL="0" indent="0">
              <a:buNone/>
            </a:pPr>
            <a:endParaRPr lang="en-US" sz="21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6960" y="5386424"/>
            <a:ext cx="3444539" cy="1524132"/>
          </a:xfrm>
          <a:prstGeom prst="rect">
            <a:avLst/>
          </a:prstGeom>
        </p:spPr>
      </p:pic>
      <p:pic>
        <p:nvPicPr>
          <p:cNvPr id="4" name="Picture 3"/>
          <p:cNvPicPr>
            <a:picLocks noChangeAspect="1"/>
          </p:cNvPicPr>
          <p:nvPr/>
        </p:nvPicPr>
        <p:blipFill>
          <a:blip r:embed="rId5"/>
          <a:stretch>
            <a:fillRect/>
          </a:stretch>
        </p:blipFill>
        <p:spPr>
          <a:xfrm>
            <a:off x="4445234" y="4004637"/>
            <a:ext cx="2060863" cy="1500187"/>
          </a:xfrm>
          <a:prstGeom prst="rect">
            <a:avLst/>
          </a:prstGeom>
        </p:spPr>
      </p:pic>
      <p:pic>
        <p:nvPicPr>
          <p:cNvPr id="1026" name="Picture 2" descr="http://media.merchantcircle.com/41099778/container_ship_full.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3066" y="5113285"/>
            <a:ext cx="2442410" cy="146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400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25321"/>
            <a:ext cx="9144000" cy="10018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Why Equipment Finance?</a:t>
            </a:r>
            <a:endParaRPr lang="en-US" sz="4000" b="1" dirty="0"/>
          </a:p>
        </p:txBody>
      </p:sp>
    </p:spTree>
    <p:extLst>
      <p:ext uri="{BB962C8B-B14F-4D97-AF65-F5344CB8AC3E}">
        <p14:creationId xmlns:p14="http://schemas.microsoft.com/office/powerpoint/2010/main" val="754207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05" b="12980"/>
          <a:stretch/>
        </p:blipFill>
        <p:spPr bwMode="auto">
          <a:xfrm>
            <a:off x="0" y="1013956"/>
            <a:ext cx="1494888" cy="111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1001889"/>
          </a:xfrm>
        </p:spPr>
        <p:txBody>
          <a:bodyPr>
            <a:normAutofit/>
          </a:bodyPr>
          <a:lstStyle/>
          <a:p>
            <a:r>
              <a:rPr lang="en-US" sz="3200" dirty="0" smtClean="0">
                <a:solidFill>
                  <a:schemeClr val="bg1"/>
                </a:solidFill>
              </a:rPr>
              <a:t>Why Equipment Finance?</a:t>
            </a:r>
            <a:endParaRPr lang="en-US" sz="3200" dirty="0">
              <a:solidFill>
                <a:schemeClr val="bg1"/>
              </a:solidFill>
            </a:endParaRPr>
          </a:p>
        </p:txBody>
      </p:sp>
      <p:sp>
        <p:nvSpPr>
          <p:cNvPr id="4" name="Content Placeholder 3"/>
          <p:cNvSpPr>
            <a:spLocks noGrp="1"/>
          </p:cNvSpPr>
          <p:nvPr>
            <p:ph idx="1"/>
          </p:nvPr>
        </p:nvSpPr>
        <p:spPr>
          <a:xfrm>
            <a:off x="388883" y="1182512"/>
            <a:ext cx="8450317" cy="5155226"/>
          </a:xfrm>
        </p:spPr>
        <p:txBody>
          <a:bodyPr>
            <a:normAutofit fontScale="77500" lnSpcReduction="20000"/>
          </a:bodyPr>
          <a:lstStyle/>
          <a:p>
            <a:pPr marL="0" indent="0">
              <a:buNone/>
            </a:pPr>
            <a:r>
              <a:rPr lang="en-US" sz="3800" b="1" dirty="0" smtClean="0"/>
              <a:t>		 Secured Lending and Lease Financing</a:t>
            </a:r>
          </a:p>
          <a:p>
            <a:pPr marL="0" indent="0">
              <a:buNone/>
            </a:pPr>
            <a:endParaRPr lang="en-US" sz="3400" dirty="0" smtClean="0"/>
          </a:p>
          <a:p>
            <a:r>
              <a:rPr lang="en-US" sz="3100" dirty="0" smtClean="0"/>
              <a:t>A </a:t>
            </a:r>
            <a:r>
              <a:rPr lang="en-US" sz="3100" i="1" dirty="0" smtClean="0"/>
              <a:t>loan</a:t>
            </a:r>
            <a:r>
              <a:rPr lang="en-US" sz="3100" dirty="0" smtClean="0"/>
              <a:t> is a financing agreement that allows a business to acquire, use and own equipment.  </a:t>
            </a:r>
          </a:p>
          <a:p>
            <a:pPr lvl="1"/>
            <a:r>
              <a:rPr lang="en-US" sz="2600" dirty="0" smtClean="0"/>
              <a:t>A </a:t>
            </a:r>
            <a:r>
              <a:rPr lang="en-US" sz="2600" dirty="0"/>
              <a:t>loan may require </a:t>
            </a:r>
            <a:r>
              <a:rPr lang="en-US" sz="2600" dirty="0" smtClean="0"/>
              <a:t>a down payment or a pledge of other </a:t>
            </a:r>
            <a:r>
              <a:rPr lang="en-US" sz="2600" dirty="0"/>
              <a:t>assets for collateral. </a:t>
            </a:r>
            <a:r>
              <a:rPr lang="en-US" sz="2600" dirty="0" smtClean="0"/>
              <a:t> Under a loan financing, the borrower remains the owner of the equipment for tax and accounting purposes.</a:t>
            </a:r>
          </a:p>
          <a:p>
            <a:endParaRPr lang="en-US" sz="3100" dirty="0"/>
          </a:p>
          <a:p>
            <a:r>
              <a:rPr lang="en-US" sz="3100" dirty="0"/>
              <a:t>A </a:t>
            </a:r>
            <a:r>
              <a:rPr lang="en-US" sz="3100" i="1" dirty="0"/>
              <a:t>lease</a:t>
            </a:r>
            <a:r>
              <a:rPr lang="en-US" sz="3100" dirty="0"/>
              <a:t> allows a company to acquire and use equipment while conserving its cash flow and lines of credit. </a:t>
            </a:r>
            <a:endParaRPr lang="en-US" sz="3100" dirty="0" smtClean="0"/>
          </a:p>
          <a:p>
            <a:pPr lvl="1"/>
            <a:r>
              <a:rPr lang="en-US" sz="2600" dirty="0" smtClean="0"/>
              <a:t>Leasing </a:t>
            </a:r>
            <a:r>
              <a:rPr lang="en-US" sz="2600" dirty="0"/>
              <a:t>also provides a new source of credit with the added benefit of being able to expense your lease payments in most instances. Leasing also can protect against equipment obsolescence when upgrades are included in a lease contract or the equipment is returned to the lessor at the end of the lease term</a:t>
            </a:r>
            <a:r>
              <a:rPr lang="en-US" sz="2600" dirty="0" smtClean="0"/>
              <a:t>.</a:t>
            </a:r>
            <a:endParaRPr lang="en-US" sz="2600" dirty="0"/>
          </a:p>
          <a:p>
            <a:pPr marL="0" indent="0">
              <a:buNone/>
            </a:pPr>
            <a:endParaRPr lang="en-US" sz="2600" dirty="0" smtClean="0"/>
          </a:p>
          <a:p>
            <a:pPr marL="0" indent="0">
              <a:buNone/>
            </a:pPr>
            <a:endParaRPr lang="en-US" dirty="0"/>
          </a:p>
        </p:txBody>
      </p:sp>
    </p:spTree>
    <p:extLst>
      <p:ext uri="{BB962C8B-B14F-4D97-AF65-F5344CB8AC3E}">
        <p14:creationId xmlns:p14="http://schemas.microsoft.com/office/powerpoint/2010/main" val="223716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35"/>
          <a:stretch/>
        </p:blipFill>
        <p:spPr bwMode="auto">
          <a:xfrm>
            <a:off x="231227" y="1001889"/>
            <a:ext cx="1590675" cy="181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1001889"/>
          </a:xfrm>
        </p:spPr>
        <p:txBody>
          <a:bodyPr>
            <a:normAutofit/>
          </a:bodyPr>
          <a:lstStyle/>
          <a:p>
            <a:r>
              <a:rPr lang="en-US" sz="3200" dirty="0" smtClean="0">
                <a:solidFill>
                  <a:schemeClr val="bg1"/>
                </a:solidFill>
              </a:rPr>
              <a:t>Why Equipment Finance?</a:t>
            </a:r>
            <a:endParaRPr lang="en-US" sz="3200" dirty="0">
              <a:solidFill>
                <a:schemeClr val="bg1"/>
              </a:solidFill>
            </a:endParaRPr>
          </a:p>
        </p:txBody>
      </p:sp>
      <p:sp>
        <p:nvSpPr>
          <p:cNvPr id="5" name="Content Placeholder 3"/>
          <p:cNvSpPr>
            <a:spLocks noGrp="1"/>
          </p:cNvSpPr>
          <p:nvPr>
            <p:ph idx="1"/>
          </p:nvPr>
        </p:nvSpPr>
        <p:spPr>
          <a:xfrm>
            <a:off x="1916922" y="2086404"/>
            <a:ext cx="6495393" cy="3799389"/>
          </a:xfrm>
        </p:spPr>
        <p:txBody>
          <a:bodyPr>
            <a:noAutofit/>
          </a:bodyPr>
          <a:lstStyle/>
          <a:p>
            <a:pPr>
              <a:buFont typeface="Wingdings" pitchFamily="2" charset="2"/>
              <a:buChar char="ü"/>
            </a:pPr>
            <a:r>
              <a:rPr lang="en-US" sz="1800" dirty="0" smtClean="0"/>
              <a:t>Conservation of cash</a:t>
            </a:r>
          </a:p>
          <a:p>
            <a:pPr>
              <a:buFont typeface="Wingdings" pitchFamily="2" charset="2"/>
              <a:buChar char="ü"/>
            </a:pPr>
            <a:r>
              <a:rPr lang="en-US" sz="1800" dirty="0" smtClean="0"/>
              <a:t>100% Financing</a:t>
            </a:r>
          </a:p>
          <a:p>
            <a:pPr>
              <a:buFont typeface="Wingdings" pitchFamily="2" charset="2"/>
              <a:buChar char="ü"/>
            </a:pPr>
            <a:r>
              <a:rPr lang="en-US" sz="1800" dirty="0" smtClean="0"/>
              <a:t>Preservation of Capital</a:t>
            </a:r>
          </a:p>
          <a:p>
            <a:pPr>
              <a:buFont typeface="Wingdings" pitchFamily="2" charset="2"/>
              <a:buChar char="ü"/>
            </a:pPr>
            <a:r>
              <a:rPr lang="en-US" sz="1800" dirty="0" smtClean="0"/>
              <a:t>Hedge Against Inflation</a:t>
            </a:r>
          </a:p>
          <a:p>
            <a:pPr>
              <a:buFont typeface="Wingdings" pitchFamily="2" charset="2"/>
              <a:buChar char="ü"/>
            </a:pPr>
            <a:r>
              <a:rPr lang="en-US" sz="1800" dirty="0" smtClean="0"/>
              <a:t>Improved Expense Planning and Business-Cycle Flexibility</a:t>
            </a:r>
          </a:p>
          <a:p>
            <a:pPr>
              <a:buFont typeface="Wingdings" pitchFamily="2" charset="2"/>
              <a:buChar char="ü"/>
            </a:pPr>
            <a:r>
              <a:rPr lang="en-US" sz="1800" dirty="0" smtClean="0"/>
              <a:t>Regular Technology Updates</a:t>
            </a:r>
          </a:p>
          <a:p>
            <a:pPr>
              <a:buFont typeface="Wingdings" pitchFamily="2" charset="2"/>
              <a:buChar char="ü"/>
            </a:pPr>
            <a:r>
              <a:rPr lang="en-US" sz="1800" dirty="0" smtClean="0"/>
              <a:t>Tax Considerations</a:t>
            </a:r>
          </a:p>
          <a:p>
            <a:pPr>
              <a:buFont typeface="Wingdings" pitchFamily="2" charset="2"/>
              <a:buChar char="ü"/>
            </a:pPr>
            <a:r>
              <a:rPr lang="en-US" sz="1800" dirty="0" smtClean="0"/>
              <a:t>Relationships with Equipment Experts</a:t>
            </a:r>
          </a:p>
          <a:p>
            <a:pPr>
              <a:buFont typeface="Wingdings" pitchFamily="2" charset="2"/>
              <a:buChar char="ü"/>
            </a:pPr>
            <a:r>
              <a:rPr lang="en-US" sz="1800" dirty="0" smtClean="0"/>
              <a:t>Obsolescence Management</a:t>
            </a:r>
          </a:p>
          <a:p>
            <a:pPr>
              <a:buFont typeface="Wingdings" pitchFamily="2" charset="2"/>
              <a:buChar char="ü"/>
            </a:pPr>
            <a:r>
              <a:rPr lang="en-US" sz="1800" dirty="0" smtClean="0"/>
              <a:t>Dependable Asset Management</a:t>
            </a:r>
          </a:p>
          <a:p>
            <a:pPr>
              <a:buFont typeface="Wingdings" pitchFamily="2" charset="2"/>
              <a:buChar char="ü"/>
            </a:pPr>
            <a:r>
              <a:rPr lang="en-US" sz="1800" dirty="0" smtClean="0"/>
              <a:t>Product and Service Bundling</a:t>
            </a:r>
          </a:p>
          <a:p>
            <a:pPr>
              <a:buFont typeface="Wingdings" pitchFamily="2" charset="2"/>
              <a:buChar char="ü"/>
            </a:pPr>
            <a:r>
              <a:rPr lang="en-US" sz="1800" dirty="0" smtClean="0"/>
              <a:t>Equipment Disposal</a:t>
            </a:r>
          </a:p>
        </p:txBody>
      </p:sp>
      <p:sp>
        <p:nvSpPr>
          <p:cNvPr id="3" name="TextBox 2"/>
          <p:cNvSpPr txBox="1"/>
          <p:nvPr/>
        </p:nvSpPr>
        <p:spPr>
          <a:xfrm>
            <a:off x="1641075" y="1098276"/>
            <a:ext cx="6571543" cy="830997"/>
          </a:xfrm>
          <a:prstGeom prst="rect">
            <a:avLst/>
          </a:prstGeom>
          <a:noFill/>
        </p:spPr>
        <p:txBody>
          <a:bodyPr wrap="none" rtlCol="0">
            <a:spAutoFit/>
          </a:bodyPr>
          <a:lstStyle/>
          <a:p>
            <a:r>
              <a:rPr lang="en-US" sz="2400" b="1" dirty="0" smtClean="0"/>
              <a:t>There are countless </a:t>
            </a:r>
            <a:r>
              <a:rPr lang="en-US" sz="2400" b="1" dirty="0"/>
              <a:t>reasons  why it's a smart idea </a:t>
            </a:r>
            <a:endParaRPr lang="en-US" sz="2400" b="1" dirty="0" smtClean="0"/>
          </a:p>
          <a:p>
            <a:pPr algn="ctr"/>
            <a:r>
              <a:rPr lang="en-US" sz="2400" b="1" dirty="0" smtClean="0"/>
              <a:t>to </a:t>
            </a:r>
            <a:r>
              <a:rPr lang="en-US" sz="2400" b="1" dirty="0"/>
              <a:t>use equipment leasing and finance </a:t>
            </a:r>
          </a:p>
        </p:txBody>
      </p:sp>
      <p:sp>
        <p:nvSpPr>
          <p:cNvPr id="4" name="TextBox 3"/>
          <p:cNvSpPr txBox="1"/>
          <p:nvPr/>
        </p:nvSpPr>
        <p:spPr>
          <a:xfrm>
            <a:off x="1118861" y="6175780"/>
            <a:ext cx="7615970" cy="523220"/>
          </a:xfrm>
          <a:prstGeom prst="rect">
            <a:avLst/>
          </a:prstGeom>
          <a:noFill/>
        </p:spPr>
        <p:txBody>
          <a:bodyPr wrap="square" rtlCol="0">
            <a:spAutoFit/>
          </a:bodyPr>
          <a:lstStyle/>
          <a:p>
            <a:pPr algn="ctr"/>
            <a:r>
              <a:rPr lang="en-US" sz="1400" b="1" dirty="0"/>
              <a:t>For more information, go to: </a:t>
            </a:r>
            <a:endParaRPr lang="en-US" sz="1400" b="1" dirty="0" smtClean="0"/>
          </a:p>
          <a:p>
            <a:pPr algn="ctr"/>
            <a:r>
              <a:rPr lang="en-US" sz="1400" b="1" dirty="0" smtClean="0">
                <a:hlinkClick r:id="rId4"/>
              </a:rPr>
              <a:t>http</a:t>
            </a:r>
            <a:r>
              <a:rPr lang="en-US" sz="1400" b="1" dirty="0">
                <a:hlinkClick r:id="rId4"/>
              </a:rPr>
              <a:t>://www.equipmentfinanceadvantage.com</a:t>
            </a:r>
            <a:r>
              <a:rPr lang="en-US" sz="1400" b="1" dirty="0"/>
              <a:t> </a:t>
            </a:r>
            <a:endParaRPr lang="en-US" sz="1600" b="1" dirty="0"/>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9335"/>
          <a:stretch/>
        </p:blipFill>
        <p:spPr bwMode="auto">
          <a:xfrm>
            <a:off x="6843831" y="6201616"/>
            <a:ext cx="1568484" cy="47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145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6334"/>
            <a:ext cx="8229600" cy="4525963"/>
          </a:xfrm>
        </p:spPr>
        <p:txBody>
          <a:bodyPr>
            <a:normAutofit/>
          </a:bodyPr>
          <a:lstStyle/>
          <a:p>
            <a:pPr marL="0" indent="0" algn="ctr">
              <a:buNone/>
            </a:pPr>
            <a:endParaRPr lang="en-US" dirty="0" smtClean="0"/>
          </a:p>
          <a:p>
            <a:pPr marL="0" indent="0" algn="ctr">
              <a:buNone/>
            </a:pPr>
            <a:r>
              <a:rPr lang="en-US" b="1" dirty="0" smtClean="0"/>
              <a:t>Name</a:t>
            </a:r>
          </a:p>
          <a:p>
            <a:pPr marL="0" indent="0" algn="ctr">
              <a:buNone/>
            </a:pPr>
            <a:r>
              <a:rPr lang="en-US" sz="2800" dirty="0" smtClean="0"/>
              <a:t>Title</a:t>
            </a:r>
          </a:p>
          <a:p>
            <a:pPr marL="0" indent="0" algn="ctr">
              <a:buNone/>
            </a:pPr>
            <a:r>
              <a:rPr lang="en-US" sz="2800" dirty="0" smtClean="0"/>
              <a:t>Organization</a:t>
            </a:r>
          </a:p>
          <a:p>
            <a:pPr marL="0" indent="0" algn="ctr">
              <a:buNone/>
            </a:pPr>
            <a:r>
              <a:rPr lang="en-US" sz="2800" dirty="0" err="1" smtClean="0"/>
              <a:t>url</a:t>
            </a:r>
            <a:endParaRPr lang="en-US" sz="2800" dirty="0" smtClean="0"/>
          </a:p>
          <a:p>
            <a:pPr marL="0" indent="0" algn="ctr">
              <a:buNone/>
            </a:pPr>
            <a:r>
              <a:rPr lang="en-US" sz="2800" dirty="0" smtClean="0"/>
              <a:t>logo</a:t>
            </a:r>
            <a:endParaRPr lang="en-US" sz="2800" dirty="0"/>
          </a:p>
        </p:txBody>
      </p:sp>
    </p:spTree>
    <p:extLst>
      <p:ext uri="{BB962C8B-B14F-4D97-AF65-F5344CB8AC3E}">
        <p14:creationId xmlns:p14="http://schemas.microsoft.com/office/powerpoint/2010/main" val="2616126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31480"/>
            <a:ext cx="9245950" cy="592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 y="1"/>
            <a:ext cx="9144000" cy="9314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rPr>
              <a:t>Capital </a:t>
            </a:r>
            <a:r>
              <a:rPr lang="en-US" sz="4000" b="1" dirty="0" smtClean="0">
                <a:solidFill>
                  <a:schemeClr val="bg1"/>
                </a:solidFill>
              </a:rPr>
              <a:t>Markets</a:t>
            </a:r>
            <a:endParaRPr lang="en-US" sz="4000" b="1" dirty="0">
              <a:solidFill>
                <a:schemeClr val="bg1"/>
              </a:solidFill>
            </a:endParaRPr>
          </a:p>
        </p:txBody>
      </p:sp>
    </p:spTree>
    <p:extLst>
      <p:ext uri="{BB962C8B-B14F-4D97-AF65-F5344CB8AC3E}">
        <p14:creationId xmlns:p14="http://schemas.microsoft.com/office/powerpoint/2010/main" val="2002522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333" y="1338367"/>
            <a:ext cx="8015111" cy="4708981"/>
          </a:xfrm>
          <a:prstGeom prst="rect">
            <a:avLst/>
          </a:prstGeom>
        </p:spPr>
        <p:txBody>
          <a:bodyPr wrap="square">
            <a:spAutoFit/>
          </a:bodyPr>
          <a:lstStyle/>
          <a:p>
            <a:r>
              <a:rPr lang="en-US" sz="2000" b="1" dirty="0" smtClean="0"/>
              <a:t>Capital markets activity </a:t>
            </a:r>
            <a:r>
              <a:rPr lang="en-US" sz="2000" dirty="0" smtClean="0"/>
              <a:t>plays an important role in the equipment finance industry.</a:t>
            </a:r>
          </a:p>
          <a:p>
            <a:endParaRPr lang="en-US" sz="2000" dirty="0"/>
          </a:p>
          <a:p>
            <a:r>
              <a:rPr lang="en-US" sz="2000" b="1" dirty="0" smtClean="0"/>
              <a:t>Capital markets activity </a:t>
            </a:r>
            <a:r>
              <a:rPr lang="en-US" sz="2000" dirty="0"/>
              <a:t>is any type of external funding required to operate an </a:t>
            </a:r>
            <a:r>
              <a:rPr lang="en-US" sz="2000" dirty="0" smtClean="0"/>
              <a:t>equipment leasing company.</a:t>
            </a:r>
          </a:p>
          <a:p>
            <a:endParaRPr lang="en-US" sz="2000" dirty="0"/>
          </a:p>
          <a:p>
            <a:r>
              <a:rPr lang="en-US" sz="2000" b="1" dirty="0"/>
              <a:t>Capital </a:t>
            </a:r>
            <a:r>
              <a:rPr lang="en-US" sz="2000" b="1" dirty="0" smtClean="0"/>
              <a:t>markets activity includes</a:t>
            </a:r>
            <a:r>
              <a:rPr lang="en-US" sz="2000" dirty="0" smtClean="0"/>
              <a:t>:  </a:t>
            </a:r>
            <a:endParaRPr lang="en-US" sz="2000" dirty="0"/>
          </a:p>
          <a:p>
            <a:pPr marL="285750" indent="-285750">
              <a:buFont typeface="Arial" pitchFamily="34" charset="0"/>
              <a:buChar char="•"/>
            </a:pPr>
            <a:r>
              <a:rPr lang="en-US" sz="2000" i="1" dirty="0" smtClean="0"/>
              <a:t>Asset </a:t>
            </a:r>
            <a:r>
              <a:rPr lang="en-US" sz="2000" i="1" dirty="0"/>
              <a:t>Securitization </a:t>
            </a:r>
            <a:r>
              <a:rPr lang="en-US" sz="2000" dirty="0"/>
              <a:t>– Public Issuances and Rule 144A Private Placement </a:t>
            </a:r>
            <a:r>
              <a:rPr lang="en-US" sz="2000" dirty="0" smtClean="0"/>
              <a:t>Offerings</a:t>
            </a:r>
          </a:p>
          <a:p>
            <a:pPr marL="285750" indent="-285750">
              <a:buFont typeface="Arial" pitchFamily="34" charset="0"/>
              <a:buChar char="•"/>
            </a:pPr>
            <a:endParaRPr lang="en-US" sz="2000" dirty="0"/>
          </a:p>
          <a:p>
            <a:pPr marL="285750" indent="-285750">
              <a:buFont typeface="Arial" pitchFamily="34" charset="0"/>
              <a:buChar char="•"/>
            </a:pPr>
            <a:r>
              <a:rPr lang="en-US" sz="2000" i="1" dirty="0" smtClean="0"/>
              <a:t>Syndication</a:t>
            </a:r>
            <a:r>
              <a:rPr lang="en-US" sz="2000" dirty="0" smtClean="0"/>
              <a:t> – Syndicating a </a:t>
            </a:r>
            <a:r>
              <a:rPr lang="en-US" sz="2000" dirty="0"/>
              <a:t>newly originated equipment lease or loan in whole, or in part via Participation </a:t>
            </a:r>
            <a:r>
              <a:rPr lang="en-US" sz="2000" dirty="0" smtClean="0"/>
              <a:t>Agreement</a:t>
            </a:r>
          </a:p>
          <a:p>
            <a:pPr marL="285750" indent="-285750">
              <a:buFont typeface="Arial" pitchFamily="34" charset="0"/>
              <a:buChar char="•"/>
            </a:pPr>
            <a:endParaRPr lang="en-US" sz="2000" dirty="0"/>
          </a:p>
          <a:p>
            <a:pPr marL="285750" indent="-285750">
              <a:buFont typeface="Arial" pitchFamily="34" charset="0"/>
              <a:buChar char="•"/>
            </a:pPr>
            <a:r>
              <a:rPr lang="en-US" sz="2000" i="1" dirty="0" smtClean="0"/>
              <a:t>Portfolio </a:t>
            </a:r>
            <a:r>
              <a:rPr lang="en-US" sz="2000" i="1" dirty="0"/>
              <a:t>Sale type </a:t>
            </a:r>
            <a:r>
              <a:rPr lang="en-US" sz="2000" i="1" dirty="0" smtClean="0"/>
              <a:t>activity </a:t>
            </a:r>
            <a:r>
              <a:rPr lang="en-US" sz="2000" dirty="0" smtClean="0"/>
              <a:t>– This </a:t>
            </a:r>
            <a:r>
              <a:rPr lang="en-US" sz="2000" dirty="0"/>
              <a:t>could represent a pool of similar type transactions or one-off </a:t>
            </a:r>
            <a:r>
              <a:rPr lang="en-US" sz="2000" dirty="0" smtClean="0"/>
              <a:t>transactions</a:t>
            </a:r>
            <a:endParaRPr lang="en-US" sz="2000" dirty="0"/>
          </a:p>
        </p:txBody>
      </p:sp>
      <p:sp>
        <p:nvSpPr>
          <p:cNvPr id="5" name="Rectangle 2"/>
          <p:cNvSpPr>
            <a:spLocks noGrp="1" noChangeArrowheads="1"/>
          </p:cNvSpPr>
          <p:nvPr>
            <p:ph type="title" idx="4294967295"/>
          </p:nvPr>
        </p:nvSpPr>
        <p:spPr>
          <a:xfrm>
            <a:off x="0" y="259644"/>
            <a:ext cx="9144000" cy="824090"/>
          </a:xfrm>
        </p:spPr>
        <p:txBody>
          <a:bodyPr lIns="0" tIns="0" rIns="0" bIns="0" anchor="t">
            <a:normAutofit/>
          </a:bodyPr>
          <a:lstStyle/>
          <a:p>
            <a:r>
              <a:rPr lang="en-US" sz="3200" dirty="0" smtClean="0">
                <a:solidFill>
                  <a:schemeClr val="bg1"/>
                </a:solidFill>
              </a:rPr>
              <a:t>Capital </a:t>
            </a:r>
            <a:r>
              <a:rPr lang="en-US" sz="3200" dirty="0">
                <a:solidFill>
                  <a:schemeClr val="bg1"/>
                </a:solidFill>
              </a:rPr>
              <a:t>Markets </a:t>
            </a:r>
            <a:r>
              <a:rPr lang="en-US" sz="3200" dirty="0" smtClean="0">
                <a:solidFill>
                  <a:schemeClr val="bg1"/>
                </a:solidFill>
              </a:rPr>
              <a:t>Activity</a:t>
            </a:r>
          </a:p>
        </p:txBody>
      </p:sp>
    </p:spTree>
    <p:extLst>
      <p:ext uri="{BB962C8B-B14F-4D97-AF65-F5344CB8AC3E}">
        <p14:creationId xmlns:p14="http://schemas.microsoft.com/office/powerpoint/2010/main" val="156564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1319682"/>
            <a:ext cx="8432800" cy="4524315"/>
          </a:xfrm>
          <a:prstGeom prst="rect">
            <a:avLst/>
          </a:prstGeom>
        </p:spPr>
        <p:txBody>
          <a:bodyPr wrap="square">
            <a:spAutoFit/>
          </a:bodyPr>
          <a:lstStyle/>
          <a:p>
            <a:pPr marL="285750" indent="-285750">
              <a:buFont typeface="Arial" pitchFamily="34" charset="0"/>
              <a:buChar char="•"/>
            </a:pPr>
            <a:r>
              <a:rPr lang="en-US" sz="2400" dirty="0" smtClean="0"/>
              <a:t>Asset </a:t>
            </a:r>
            <a:r>
              <a:rPr lang="en-US" sz="2400" dirty="0"/>
              <a:t>Securitization </a:t>
            </a:r>
            <a:r>
              <a:rPr lang="en-US" sz="2400" dirty="0" smtClean="0"/>
              <a:t>allows for “</a:t>
            </a:r>
            <a:r>
              <a:rPr lang="en-US" sz="2400" dirty="0"/>
              <a:t>wholesale institutional” </a:t>
            </a:r>
            <a:r>
              <a:rPr lang="en-US" sz="2400" dirty="0" smtClean="0"/>
              <a:t>type funding by pooling a number of individual loans with diverse characteristics in </a:t>
            </a:r>
            <a:r>
              <a:rPr lang="en-US" sz="2400" dirty="0"/>
              <a:t>terms of geography, </a:t>
            </a:r>
            <a:r>
              <a:rPr lang="en-US" sz="2400" dirty="0" smtClean="0"/>
              <a:t>customer </a:t>
            </a:r>
            <a:r>
              <a:rPr lang="en-US" sz="2400" dirty="0"/>
              <a:t>concentration, </a:t>
            </a:r>
            <a:r>
              <a:rPr lang="en-US" sz="2400" dirty="0" smtClean="0"/>
              <a:t>asset </a:t>
            </a:r>
            <a:r>
              <a:rPr lang="en-US" sz="2400" dirty="0"/>
              <a:t>type and industry </a:t>
            </a:r>
            <a:r>
              <a:rPr lang="en-US" sz="2400" dirty="0" smtClean="0"/>
              <a:t>diversity.  </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Classes of Bonds are issued with varying degrees of risk (A,B,C); higher risk means higher rates, and are often times rated by S&amp;P, Moody’s, and Fitch to increase potential pool of buyers.</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Payments on underlying loans provide cash flow to service bond payments.  The issuer </a:t>
            </a:r>
            <a:r>
              <a:rPr lang="en-US" sz="2400" dirty="0"/>
              <a:t>absorbs a first loss position, and excess cash is built up during term – added </a:t>
            </a:r>
            <a:r>
              <a:rPr lang="en-US" sz="2400" dirty="0" smtClean="0"/>
              <a:t>protection.</a:t>
            </a:r>
          </a:p>
        </p:txBody>
      </p:sp>
      <p:sp>
        <p:nvSpPr>
          <p:cNvPr id="5" name="Rectangle 2"/>
          <p:cNvSpPr>
            <a:spLocks noGrp="1" noChangeArrowheads="1"/>
          </p:cNvSpPr>
          <p:nvPr>
            <p:ph type="title" idx="4294967295"/>
          </p:nvPr>
        </p:nvSpPr>
        <p:spPr>
          <a:xfrm>
            <a:off x="0" y="248357"/>
            <a:ext cx="9144000" cy="676554"/>
          </a:xfrm>
        </p:spPr>
        <p:txBody>
          <a:bodyPr lIns="0" tIns="0" rIns="0" bIns="0" anchor="t">
            <a:normAutofit/>
          </a:bodyPr>
          <a:lstStyle/>
          <a:p>
            <a:r>
              <a:rPr lang="en-US" sz="3200" dirty="0" smtClean="0">
                <a:solidFill>
                  <a:schemeClr val="bg1"/>
                </a:solidFill>
              </a:rPr>
              <a:t>Equipment-Based </a:t>
            </a:r>
            <a:r>
              <a:rPr lang="en-US" sz="3200" dirty="0">
                <a:solidFill>
                  <a:schemeClr val="bg1"/>
                </a:solidFill>
              </a:rPr>
              <a:t>Asset Securitization </a:t>
            </a:r>
            <a:endParaRPr lang="en-US" sz="3200" dirty="0" smtClean="0">
              <a:solidFill>
                <a:schemeClr val="bg1"/>
              </a:solidFill>
            </a:endParaRPr>
          </a:p>
        </p:txBody>
      </p:sp>
    </p:spTree>
    <p:extLst>
      <p:ext uri="{BB962C8B-B14F-4D97-AF65-F5344CB8AC3E}">
        <p14:creationId xmlns:p14="http://schemas.microsoft.com/office/powerpoint/2010/main" val="242192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992134"/>
            <a:ext cx="8658772" cy="4985980"/>
          </a:xfrm>
          <a:prstGeom prst="rect">
            <a:avLst/>
          </a:prstGeom>
        </p:spPr>
        <p:txBody>
          <a:bodyPr wrap="square">
            <a:spAutoFit/>
          </a:bodyPr>
          <a:lstStyle/>
          <a:p>
            <a:pPr marL="285750" lvl="0" indent="-285750">
              <a:buFont typeface="Arial" pitchFamily="34" charset="0"/>
              <a:buChar char="•"/>
            </a:pPr>
            <a:r>
              <a:rPr lang="en-US" b="1" dirty="0" smtClean="0"/>
              <a:t>Syndications: </a:t>
            </a:r>
            <a:r>
              <a:rPr lang="en-US" dirty="0"/>
              <a:t>P</a:t>
            </a:r>
            <a:r>
              <a:rPr lang="en-US" dirty="0" smtClean="0"/>
              <a:t>articipations </a:t>
            </a:r>
            <a:r>
              <a:rPr lang="en-US" dirty="0"/>
              <a:t>of financial institutions in a sale and/or assignment of all or part of an underlying lease or loan transaction. </a:t>
            </a:r>
            <a:r>
              <a:rPr lang="en-US" dirty="0" smtClean="0"/>
              <a:t> </a:t>
            </a:r>
          </a:p>
          <a:p>
            <a:pPr marL="285750" lvl="0" indent="-285750">
              <a:buFont typeface="Arial" pitchFamily="34" charset="0"/>
              <a:buChar char="•"/>
            </a:pPr>
            <a:endParaRPr lang="en-US" dirty="0" smtClean="0"/>
          </a:p>
          <a:p>
            <a:pPr marL="285750" lvl="0" indent="-285750">
              <a:buFont typeface="Arial" pitchFamily="34" charset="0"/>
              <a:buChar char="•"/>
            </a:pPr>
            <a:r>
              <a:rPr lang="en-US" dirty="0" smtClean="0"/>
              <a:t>Larger equipment financing companies maintain a buy and sell desk .  Large equipment leases or loans may require a syndication strategy to meet the customer’s needs and bank’s credit requirements </a:t>
            </a:r>
          </a:p>
          <a:p>
            <a:pPr marL="285750" lvl="0" indent="-285750">
              <a:buFont typeface="Arial" pitchFamily="34" charset="0"/>
              <a:buChar char="•"/>
            </a:pPr>
            <a:endParaRPr lang="en-US" dirty="0" smtClean="0"/>
          </a:p>
          <a:p>
            <a:pPr marL="742950" lvl="1" indent="-285750">
              <a:buFont typeface="Arial" pitchFamily="34" charset="0"/>
              <a:buChar char="•"/>
            </a:pPr>
            <a:r>
              <a:rPr lang="en-US" sz="1600" dirty="0" smtClean="0"/>
              <a:t>Example</a:t>
            </a:r>
            <a:r>
              <a:rPr lang="en-US" sz="1600" dirty="0"/>
              <a:t>:  </a:t>
            </a:r>
            <a:r>
              <a:rPr lang="en-US" sz="1600" dirty="0" smtClean="0"/>
              <a:t>ABC Bank Lessor originated </a:t>
            </a:r>
            <a:r>
              <a:rPr lang="en-US" sz="1600" dirty="0"/>
              <a:t>an $80 million lease for 1,800 used railcars.  They approve a hold position of $40 million on this </a:t>
            </a:r>
            <a:r>
              <a:rPr lang="en-US" sz="1600" dirty="0" smtClean="0"/>
              <a:t>company</a:t>
            </a:r>
            <a:r>
              <a:rPr lang="en-US" sz="1600" dirty="0"/>
              <a:t>; </a:t>
            </a:r>
            <a:r>
              <a:rPr lang="en-US" sz="1600" dirty="0" smtClean="0"/>
              <a:t>syndicate </a:t>
            </a:r>
            <a:r>
              <a:rPr lang="en-US" sz="1600" dirty="0"/>
              <a:t>$40 million to 3</a:t>
            </a:r>
            <a:r>
              <a:rPr lang="en-US" sz="1600" baseline="30000" dirty="0"/>
              <a:t>rd</a:t>
            </a:r>
            <a:r>
              <a:rPr lang="en-US" sz="1600" dirty="0"/>
              <a:t> party </a:t>
            </a:r>
            <a:r>
              <a:rPr lang="en-US" sz="1600" dirty="0" smtClean="0"/>
              <a:t>investors.</a:t>
            </a:r>
          </a:p>
          <a:p>
            <a:pPr marL="742950" lvl="1" indent="-285750">
              <a:buFont typeface="Arial" pitchFamily="34" charset="0"/>
              <a:buChar char="•"/>
            </a:pPr>
            <a:endParaRPr lang="en-US" dirty="0" smtClean="0"/>
          </a:p>
          <a:p>
            <a:pPr marL="285750" indent="-285750">
              <a:buFont typeface="Arial" pitchFamily="34" charset="0"/>
              <a:buChar char="•"/>
            </a:pPr>
            <a:r>
              <a:rPr lang="en-US" b="1" dirty="0" smtClean="0"/>
              <a:t>Customer Benefits:  </a:t>
            </a:r>
            <a:r>
              <a:rPr lang="en-US" dirty="0" smtClean="0"/>
              <a:t>Deal with a single lessor</a:t>
            </a:r>
            <a:r>
              <a:rPr lang="en-US" dirty="0"/>
              <a:t>, </a:t>
            </a:r>
            <a:r>
              <a:rPr lang="en-US" dirty="0" smtClean="0"/>
              <a:t>negotiate 1 set </a:t>
            </a:r>
            <a:r>
              <a:rPr lang="en-US" dirty="0"/>
              <a:t>of </a:t>
            </a:r>
            <a:r>
              <a:rPr lang="en-US" dirty="0" smtClean="0"/>
              <a:t>docs; and 1 servicer.  </a:t>
            </a:r>
          </a:p>
          <a:p>
            <a:pPr marL="285750" indent="-285750">
              <a:buFont typeface="Arial" pitchFamily="34" charset="0"/>
              <a:buChar char="•"/>
            </a:pPr>
            <a:endParaRPr lang="en-US" dirty="0" smtClean="0"/>
          </a:p>
          <a:p>
            <a:pPr marL="285750" indent="-285750">
              <a:buFont typeface="Arial" pitchFamily="34" charset="0"/>
              <a:buChar char="•"/>
            </a:pPr>
            <a:r>
              <a:rPr lang="en-US" b="1" dirty="0" smtClean="0"/>
              <a:t>Benefits to Syndicator: </a:t>
            </a:r>
            <a:r>
              <a:rPr lang="en-US" dirty="0" smtClean="0"/>
              <a:t>Manage credit exposure, fee income, market intelligence</a:t>
            </a:r>
          </a:p>
          <a:p>
            <a:pPr marL="285750" indent="-285750">
              <a:buFont typeface="Arial" pitchFamily="34" charset="0"/>
              <a:buChar char="•"/>
            </a:pPr>
            <a:endParaRPr lang="en-US" b="1" dirty="0" smtClean="0"/>
          </a:p>
          <a:p>
            <a:pPr marL="285750" indent="-285750">
              <a:buFont typeface="Arial" pitchFamily="34" charset="0"/>
              <a:buChar char="•"/>
            </a:pPr>
            <a:r>
              <a:rPr lang="en-US" b="1" dirty="0" smtClean="0"/>
              <a:t>Allocation:  </a:t>
            </a:r>
            <a:r>
              <a:rPr lang="en-US" dirty="0" smtClean="0"/>
              <a:t>Investor </a:t>
            </a:r>
            <a:r>
              <a:rPr lang="en-US" dirty="0"/>
              <a:t>is </a:t>
            </a:r>
            <a:r>
              <a:rPr lang="en-US" dirty="0" smtClean="0"/>
              <a:t>allocated specific assets </a:t>
            </a:r>
            <a:r>
              <a:rPr lang="en-US" dirty="0"/>
              <a:t>but </a:t>
            </a:r>
            <a:r>
              <a:rPr lang="en-US" dirty="0" smtClean="0"/>
              <a:t>tied </a:t>
            </a:r>
            <a:r>
              <a:rPr lang="en-US" dirty="0"/>
              <a:t>to the same </a:t>
            </a:r>
            <a:r>
              <a:rPr lang="en-US" dirty="0" smtClean="0"/>
              <a:t>lease.  If financing is for one </a:t>
            </a:r>
            <a:r>
              <a:rPr lang="en-US" dirty="0"/>
              <a:t>large asset that can’t be divided </a:t>
            </a:r>
            <a:r>
              <a:rPr lang="en-US" dirty="0" smtClean="0"/>
              <a:t>(a large aircraft), </a:t>
            </a:r>
            <a:r>
              <a:rPr lang="en-US" dirty="0"/>
              <a:t>a Participation Agreement is </a:t>
            </a:r>
            <a:r>
              <a:rPr lang="en-US" dirty="0" smtClean="0"/>
              <a:t>created.</a:t>
            </a:r>
            <a:endParaRPr lang="en-US" sz="1600" dirty="0" smtClean="0"/>
          </a:p>
        </p:txBody>
      </p:sp>
      <p:sp>
        <p:nvSpPr>
          <p:cNvPr id="6" name="Rectangle 2"/>
          <p:cNvSpPr txBox="1">
            <a:spLocks noChangeArrowheads="1"/>
          </p:cNvSpPr>
          <p:nvPr/>
        </p:nvSpPr>
        <p:spPr>
          <a:xfrm>
            <a:off x="0" y="209550"/>
            <a:ext cx="9143999" cy="52387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Syndications</a:t>
            </a:r>
            <a:endParaRPr lang="en-US" sz="3200" dirty="0">
              <a:solidFill>
                <a:schemeClr val="bg1"/>
              </a:solidFill>
            </a:endParaRPr>
          </a:p>
        </p:txBody>
      </p:sp>
    </p:spTree>
    <p:extLst>
      <p:ext uri="{BB962C8B-B14F-4D97-AF65-F5344CB8AC3E}">
        <p14:creationId xmlns:p14="http://schemas.microsoft.com/office/powerpoint/2010/main" val="1279856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1194911"/>
            <a:ext cx="8432800" cy="4616648"/>
          </a:xfrm>
          <a:prstGeom prst="rect">
            <a:avLst/>
          </a:prstGeom>
        </p:spPr>
        <p:txBody>
          <a:bodyPr wrap="square">
            <a:spAutoFit/>
          </a:bodyPr>
          <a:lstStyle/>
          <a:p>
            <a:pPr marL="285750" lvl="0" indent="-285750">
              <a:buFont typeface="Arial" pitchFamily="34" charset="0"/>
              <a:buChar char="•"/>
            </a:pPr>
            <a:endParaRPr lang="en-US" dirty="0" smtClean="0"/>
          </a:p>
          <a:p>
            <a:pPr marL="285750" lvl="0" indent="-285750">
              <a:buFont typeface="Arial" pitchFamily="34" charset="0"/>
              <a:buChar char="•"/>
            </a:pPr>
            <a:r>
              <a:rPr lang="en-US" dirty="0" smtClean="0"/>
              <a:t>A leasing company can </a:t>
            </a:r>
            <a:r>
              <a:rPr lang="en-US" dirty="0"/>
              <a:t>use </a:t>
            </a:r>
            <a:r>
              <a:rPr lang="en-US" dirty="0" smtClean="0"/>
              <a:t>portfolio </a:t>
            </a:r>
            <a:r>
              <a:rPr lang="en-US" dirty="0"/>
              <a:t>sales (in bulk or one-off) to manage the earnings stream or risk characteristics </a:t>
            </a:r>
            <a:r>
              <a:rPr lang="en-US" dirty="0" smtClean="0"/>
              <a:t>of their portfolio.</a:t>
            </a:r>
          </a:p>
          <a:p>
            <a:pPr marL="285750" lvl="0" indent="-285750">
              <a:buFont typeface="Arial" pitchFamily="34" charset="0"/>
              <a:buChar char="•"/>
            </a:pPr>
            <a:endParaRPr lang="en-US" dirty="0" smtClean="0"/>
          </a:p>
          <a:p>
            <a:pPr marL="285750" lvl="0" indent="-285750">
              <a:buFont typeface="Arial" pitchFamily="34" charset="0"/>
              <a:buChar char="•"/>
            </a:pPr>
            <a:r>
              <a:rPr lang="en-US" dirty="0" smtClean="0"/>
              <a:t>May have desire to decrease </a:t>
            </a:r>
            <a:r>
              <a:rPr lang="en-US" dirty="0"/>
              <a:t>(or exit completely) their exposure to certain </a:t>
            </a:r>
            <a:r>
              <a:rPr lang="en-US" dirty="0" smtClean="0"/>
              <a:t>credits, industries</a:t>
            </a:r>
            <a:r>
              <a:rPr lang="en-US" dirty="0"/>
              <a:t>, asset </a:t>
            </a:r>
            <a:r>
              <a:rPr lang="en-US" dirty="0" smtClean="0"/>
              <a:t>types or geographies.  Portfolio sale efficiently accomplishes goal.</a:t>
            </a:r>
          </a:p>
          <a:p>
            <a:pPr marL="285750" lvl="0" indent="-285750">
              <a:buFont typeface="Arial" pitchFamily="34" charset="0"/>
              <a:buChar char="•"/>
            </a:pPr>
            <a:endParaRPr lang="en-US" dirty="0" smtClean="0"/>
          </a:p>
          <a:p>
            <a:pPr marL="285750" lvl="0" indent="-285750">
              <a:buFont typeface="Arial" pitchFamily="34" charset="0"/>
              <a:buChar char="•"/>
            </a:pPr>
            <a:r>
              <a:rPr lang="en-US" dirty="0" smtClean="0"/>
              <a:t>If equipment value increases during term,  a new lessor may be able to assume a higher residual and a sale of the lease results in an immediate gain.</a:t>
            </a:r>
          </a:p>
          <a:p>
            <a:pPr marL="285750" lvl="0" indent="-285750">
              <a:buFont typeface="Arial" pitchFamily="34" charset="0"/>
              <a:buChar char="•"/>
            </a:pPr>
            <a:endParaRPr lang="en-US" dirty="0" smtClean="0"/>
          </a:p>
          <a:p>
            <a:pPr marL="742950" lvl="1" indent="-285750">
              <a:buFont typeface="Arial" pitchFamily="34" charset="0"/>
              <a:buChar char="•"/>
            </a:pPr>
            <a:r>
              <a:rPr lang="en-US" sz="1600" dirty="0" smtClean="0"/>
              <a:t>Examples:  </a:t>
            </a:r>
          </a:p>
          <a:p>
            <a:pPr marL="1200150" lvl="2" indent="-285750">
              <a:buFont typeface="Arial" pitchFamily="34" charset="0"/>
              <a:buChar char="•"/>
            </a:pPr>
            <a:r>
              <a:rPr lang="en-US" sz="1600" dirty="0" smtClean="0"/>
              <a:t>You booked a deal years ago for a weak credit at a high spread, and the credit has improved and the spreads compressed. Deal can be sold at a big gain.</a:t>
            </a:r>
          </a:p>
          <a:p>
            <a:pPr marL="285750" lvl="0" indent="-285750">
              <a:buFont typeface="Arial" pitchFamily="34" charset="0"/>
              <a:buChar char="•"/>
            </a:pPr>
            <a:endParaRPr lang="en-US" dirty="0" smtClean="0"/>
          </a:p>
          <a:p>
            <a:pPr marL="1200150" lvl="2" indent="-285750">
              <a:buFont typeface="Arial" pitchFamily="34" charset="0"/>
              <a:buChar char="•"/>
            </a:pPr>
            <a:r>
              <a:rPr lang="en-US" sz="1600" dirty="0" smtClean="0"/>
              <a:t>A leasing company </a:t>
            </a:r>
            <a:r>
              <a:rPr lang="en-US" sz="1600" dirty="0"/>
              <a:t>has $20 million in exposure to Company A and is awarded a new $10 million lease from Company A.  Rather than sell the new deal, it may be more profitable to syndicate the </a:t>
            </a:r>
            <a:r>
              <a:rPr lang="en-US" sz="1600" dirty="0" smtClean="0"/>
              <a:t>lease in the portfolio.</a:t>
            </a:r>
            <a:endParaRPr lang="en-US" sz="1600" dirty="0"/>
          </a:p>
        </p:txBody>
      </p:sp>
      <p:sp>
        <p:nvSpPr>
          <p:cNvPr id="6" name="Rectangle 2"/>
          <p:cNvSpPr txBox="1">
            <a:spLocks noChangeArrowheads="1"/>
          </p:cNvSpPr>
          <p:nvPr/>
        </p:nvSpPr>
        <p:spPr>
          <a:xfrm>
            <a:off x="0" y="209550"/>
            <a:ext cx="9143999" cy="52387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Portfolio Sale Type Activity</a:t>
            </a:r>
            <a:endParaRPr lang="en-US" sz="3200" dirty="0">
              <a:solidFill>
                <a:schemeClr val="bg1"/>
              </a:solidFill>
            </a:endParaRPr>
          </a:p>
        </p:txBody>
      </p:sp>
    </p:spTree>
    <p:extLst>
      <p:ext uri="{BB962C8B-B14F-4D97-AF65-F5344CB8AC3E}">
        <p14:creationId xmlns:p14="http://schemas.microsoft.com/office/powerpoint/2010/main" val="3854784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openplacement.com/community/wp-content/uploads/2013/08/Career_Lad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722" y="1900677"/>
            <a:ext cx="5456555" cy="40924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1493148"/>
            <a:ext cx="9144000" cy="10018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Career Paths in Equipment Finance</a:t>
            </a:r>
            <a:endParaRPr lang="en-US" sz="4000" b="1" dirty="0"/>
          </a:p>
        </p:txBody>
      </p:sp>
    </p:spTree>
    <p:extLst>
      <p:ext uri="{BB962C8B-B14F-4D97-AF65-F5344CB8AC3E}">
        <p14:creationId xmlns:p14="http://schemas.microsoft.com/office/powerpoint/2010/main" val="2200173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210207" y="1082565"/>
            <a:ext cx="8476592" cy="4959515"/>
          </a:xfrm>
        </p:spPr>
        <p:txBody>
          <a:bodyPr lIns="0" tIns="0" rIns="0" bIns="0">
            <a:normAutofit fontScale="92500" lnSpcReduction="20000"/>
          </a:bodyPr>
          <a:lstStyle/>
          <a:p>
            <a:pPr marL="0" indent="0">
              <a:lnSpc>
                <a:spcPct val="80000"/>
              </a:lnSpc>
              <a:buNone/>
            </a:pPr>
            <a:r>
              <a:rPr lang="en-US" sz="3500" b="1" dirty="0" smtClean="0">
                <a:latin typeface="+mj-lt"/>
              </a:rPr>
              <a:t>Lessors</a:t>
            </a:r>
            <a:endParaRPr lang="en-US" sz="2800" b="1" dirty="0" smtClean="0">
              <a:latin typeface="+mj-lt"/>
            </a:endParaRPr>
          </a:p>
          <a:p>
            <a:pPr lvl="1">
              <a:lnSpc>
                <a:spcPct val="90000"/>
              </a:lnSpc>
              <a:buFont typeface="Arial" pitchFamily="34" charset="0"/>
              <a:buChar char="•"/>
            </a:pPr>
            <a:r>
              <a:rPr lang="en-US" sz="2000" b="1" dirty="0" smtClean="0"/>
              <a:t>Executive/Entrepreneur – </a:t>
            </a:r>
            <a:r>
              <a:rPr lang="en-US" sz="2000" dirty="0" smtClean="0"/>
              <a:t>Corporate leaders and entrepreneurs who set the vision and lead its execution for leasing/lending organizations in banks, manufactures or independent entities.</a:t>
            </a:r>
            <a:endParaRPr lang="en-US" sz="2000" b="1" dirty="0" smtClean="0"/>
          </a:p>
          <a:p>
            <a:pPr lvl="1">
              <a:lnSpc>
                <a:spcPct val="90000"/>
              </a:lnSpc>
              <a:buFont typeface="Arial" pitchFamily="34" charset="0"/>
              <a:buChar char="•"/>
            </a:pPr>
            <a:endParaRPr lang="en-US" sz="1900" b="1" dirty="0"/>
          </a:p>
          <a:p>
            <a:pPr lvl="1">
              <a:lnSpc>
                <a:spcPct val="90000"/>
              </a:lnSpc>
              <a:buFont typeface="Arial" pitchFamily="34" charset="0"/>
              <a:buChar char="•"/>
            </a:pPr>
            <a:r>
              <a:rPr lang="en-US" sz="2000" b="1" dirty="0" smtClean="0"/>
              <a:t>Economics/Capital Markets </a:t>
            </a:r>
            <a:r>
              <a:rPr lang="en-US" sz="2000" dirty="0" smtClean="0"/>
              <a:t>– Provide value-added pricing and economic analysis support by keeping up on developments in the accounting, tax and regulatory environment as well as following market conditions.  </a:t>
            </a:r>
          </a:p>
          <a:p>
            <a:pPr lvl="1">
              <a:lnSpc>
                <a:spcPct val="90000"/>
              </a:lnSpc>
              <a:buFont typeface="Arial" pitchFamily="34" charset="0"/>
              <a:buChar char="•"/>
            </a:pPr>
            <a:endParaRPr lang="en-US" sz="1900" dirty="0" smtClean="0">
              <a:latin typeface="+mj-lt"/>
            </a:endParaRPr>
          </a:p>
          <a:p>
            <a:pPr lvl="1" eaLnBrk="1" hangingPunct="1">
              <a:lnSpc>
                <a:spcPct val="80000"/>
              </a:lnSpc>
              <a:buFont typeface="Arial" pitchFamily="34" charset="0"/>
              <a:buChar char="•"/>
            </a:pPr>
            <a:r>
              <a:rPr lang="en-US" sz="2000" b="1" dirty="0" smtClean="0">
                <a:latin typeface="+mj-lt"/>
              </a:rPr>
              <a:t>Credit </a:t>
            </a:r>
            <a:r>
              <a:rPr lang="en-US" sz="2000" dirty="0" smtClean="0">
                <a:latin typeface="+mj-lt"/>
              </a:rPr>
              <a:t>–</a:t>
            </a:r>
            <a:r>
              <a:rPr lang="en-US" sz="2000" b="1" dirty="0" smtClean="0">
                <a:latin typeface="+mj-lt"/>
              </a:rPr>
              <a:t> </a:t>
            </a:r>
            <a:r>
              <a:rPr lang="en-US" sz="2000" dirty="0" smtClean="0">
                <a:latin typeface="+mj-lt"/>
              </a:rPr>
              <a:t>Includes underwriters who understand the risk dynamics in the equipment leasing and finance industry.  Credit employees conduct deal analysis yet wear a business hat.  Typically have a macro view of the economy.</a:t>
            </a:r>
          </a:p>
          <a:p>
            <a:pPr lvl="1" eaLnBrk="1" hangingPunct="1">
              <a:lnSpc>
                <a:spcPct val="80000"/>
              </a:lnSpc>
              <a:buFont typeface="Arial" pitchFamily="34" charset="0"/>
              <a:buChar char="•"/>
            </a:pPr>
            <a:endParaRPr lang="en-US" sz="1900" dirty="0" smtClean="0">
              <a:latin typeface="+mj-lt"/>
            </a:endParaRPr>
          </a:p>
          <a:p>
            <a:pPr lvl="1">
              <a:lnSpc>
                <a:spcPct val="90000"/>
              </a:lnSpc>
              <a:buFont typeface="Arial" pitchFamily="34" charset="0"/>
              <a:buChar char="•"/>
            </a:pPr>
            <a:r>
              <a:rPr lang="en-US" sz="2000" b="1" dirty="0"/>
              <a:t>Asset Management – </a:t>
            </a:r>
            <a:r>
              <a:rPr lang="en-US" sz="2000" dirty="0"/>
              <a:t>Deep knowledge of equipment assets and customer requirements.  Brokerage capability to place equipment in to secondary markets.   </a:t>
            </a:r>
            <a:endParaRPr lang="en-US" sz="2000" dirty="0" smtClean="0"/>
          </a:p>
          <a:p>
            <a:pPr lvl="1">
              <a:lnSpc>
                <a:spcPct val="90000"/>
              </a:lnSpc>
              <a:buFont typeface="Arial" pitchFamily="34" charset="0"/>
              <a:buChar char="•"/>
            </a:pPr>
            <a:endParaRPr lang="en-US" sz="1900" dirty="0"/>
          </a:p>
          <a:p>
            <a:pPr lvl="1">
              <a:lnSpc>
                <a:spcPct val="90000"/>
              </a:lnSpc>
              <a:buFont typeface="Arial" pitchFamily="34" charset="0"/>
              <a:buChar char="•"/>
            </a:pPr>
            <a:r>
              <a:rPr lang="en-US" sz="2000" b="1" dirty="0" smtClean="0"/>
              <a:t>Relationship Manager </a:t>
            </a:r>
            <a:r>
              <a:rPr lang="en-US" sz="2000" dirty="0" smtClean="0"/>
              <a:t>– Sell lease and loan financing solutions to meet customer equipment financing needs.  RMs coordinate the credit approval and documentation process to meet client expectations.  Compensation is typically tied to results with commissions paid on funded volume.  </a:t>
            </a:r>
            <a:endParaRPr lang="en-US" sz="2000" dirty="0"/>
          </a:p>
          <a:p>
            <a:pPr marL="715963" lvl="1" indent="-258763">
              <a:lnSpc>
                <a:spcPct val="90000"/>
              </a:lnSpc>
            </a:pPr>
            <a:endParaRPr lang="en-US" sz="2000" dirty="0"/>
          </a:p>
          <a:p>
            <a:pPr lvl="1" eaLnBrk="1" hangingPunct="1">
              <a:lnSpc>
                <a:spcPct val="80000"/>
              </a:lnSpc>
              <a:buFont typeface="Arial" pitchFamily="34" charset="0"/>
              <a:buChar char="•"/>
            </a:pPr>
            <a:endParaRPr lang="en-US" sz="2000" dirty="0" smtClean="0">
              <a:latin typeface="+mj-lt"/>
            </a:endParaRPr>
          </a:p>
          <a:p>
            <a:pPr marL="715963" lvl="1" indent="-258763" eaLnBrk="1" hangingPunct="1">
              <a:lnSpc>
                <a:spcPct val="80000"/>
              </a:lnSpc>
              <a:buFont typeface="Arial" charset="0"/>
              <a:buNone/>
            </a:pPr>
            <a:endParaRPr lang="en-US" sz="2000" dirty="0" smtClean="0">
              <a:latin typeface="+mj-lt"/>
            </a:endParaRPr>
          </a:p>
          <a:p>
            <a:pPr marL="715963" lvl="1" indent="-258763" eaLnBrk="1" hangingPunct="1">
              <a:lnSpc>
                <a:spcPct val="80000"/>
              </a:lnSpc>
              <a:buFont typeface="Arial" charset="0"/>
              <a:buNone/>
            </a:pPr>
            <a:endParaRPr lang="en-US" sz="2000" dirty="0" smtClean="0">
              <a:latin typeface="+mj-lt"/>
            </a:endParaRPr>
          </a:p>
        </p:txBody>
      </p:sp>
      <p:sp>
        <p:nvSpPr>
          <p:cNvPr id="5" name="Rectangle 2"/>
          <p:cNvSpPr txBox="1">
            <a:spLocks noChangeArrowheads="1"/>
          </p:cNvSpPr>
          <p:nvPr/>
        </p:nvSpPr>
        <p:spPr>
          <a:xfrm>
            <a:off x="0" y="209550"/>
            <a:ext cx="9143999" cy="52387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Career Paths in Equipment Finance</a:t>
            </a:r>
            <a:endParaRPr lang="en-US" sz="3200" dirty="0">
              <a:solidFill>
                <a:schemeClr val="bg1"/>
              </a:solidFill>
            </a:endParaRPr>
          </a:p>
        </p:txBody>
      </p:sp>
    </p:spTree>
    <p:extLst>
      <p:ext uri="{BB962C8B-B14F-4D97-AF65-F5344CB8AC3E}">
        <p14:creationId xmlns:p14="http://schemas.microsoft.com/office/powerpoint/2010/main" val="1969249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p:txBody>
          <a:bodyPr lIns="0" tIns="0" rIns="0" bIns="0"/>
          <a:lstStyle/>
          <a:p>
            <a:pPr marL="715963" lvl="1" indent="-258763" eaLnBrk="1" hangingPunct="1">
              <a:lnSpc>
                <a:spcPct val="90000"/>
              </a:lnSpc>
            </a:pPr>
            <a:endParaRPr lang="en-US" sz="2000" dirty="0" smtClean="0">
              <a:latin typeface="+mj-lt"/>
            </a:endParaRPr>
          </a:p>
          <a:p>
            <a:pPr marL="715963" lvl="1" indent="-258763" eaLnBrk="1" hangingPunct="1">
              <a:lnSpc>
                <a:spcPct val="90000"/>
              </a:lnSpc>
              <a:buFont typeface="Arial" charset="0"/>
              <a:buNone/>
            </a:pPr>
            <a:r>
              <a:rPr lang="en-US" sz="1800" dirty="0" smtClean="0">
                <a:latin typeface="+mj-lt"/>
              </a:rPr>
              <a:t> </a:t>
            </a:r>
          </a:p>
          <a:p>
            <a:pPr marL="715963" lvl="1" indent="-258763" eaLnBrk="1" hangingPunct="1">
              <a:lnSpc>
                <a:spcPct val="90000"/>
              </a:lnSpc>
              <a:buFont typeface="Arial" charset="0"/>
              <a:buNone/>
            </a:pPr>
            <a:endParaRPr lang="en-US" sz="1800" dirty="0" smtClean="0">
              <a:latin typeface="+mj-lt"/>
            </a:endParaRPr>
          </a:p>
          <a:p>
            <a:pPr marL="715963" lvl="1" indent="-258763" eaLnBrk="1" hangingPunct="1">
              <a:lnSpc>
                <a:spcPct val="90000"/>
              </a:lnSpc>
              <a:buFont typeface="Arial" charset="0"/>
              <a:buNone/>
            </a:pPr>
            <a:endParaRPr lang="en-US" sz="2000" dirty="0" smtClean="0">
              <a:latin typeface="+mj-lt"/>
            </a:endParaRPr>
          </a:p>
          <a:p>
            <a:pPr marL="715963" lvl="1" indent="-258763" eaLnBrk="1" hangingPunct="1">
              <a:lnSpc>
                <a:spcPct val="90000"/>
              </a:lnSpc>
              <a:buFont typeface="Arial" charset="0"/>
              <a:buNone/>
            </a:pPr>
            <a:endParaRPr lang="en-US" sz="2000" dirty="0" smtClean="0">
              <a:latin typeface="+mj-lt"/>
            </a:endParaRPr>
          </a:p>
        </p:txBody>
      </p:sp>
      <p:sp>
        <p:nvSpPr>
          <p:cNvPr id="6" name="Rectangle 2"/>
          <p:cNvSpPr txBox="1">
            <a:spLocks noChangeArrowheads="1"/>
          </p:cNvSpPr>
          <p:nvPr/>
        </p:nvSpPr>
        <p:spPr>
          <a:xfrm>
            <a:off x="0" y="209550"/>
            <a:ext cx="9143999" cy="52387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Career Paths in Equipment Finance</a:t>
            </a:r>
            <a:endParaRPr lang="en-US" sz="3200" dirty="0">
              <a:solidFill>
                <a:schemeClr val="bg1"/>
              </a:solidFill>
            </a:endParaRPr>
          </a:p>
        </p:txBody>
      </p:sp>
      <p:sp>
        <p:nvSpPr>
          <p:cNvPr id="7" name="Rectangle 3"/>
          <p:cNvSpPr txBox="1">
            <a:spLocks noChangeArrowheads="1"/>
          </p:cNvSpPr>
          <p:nvPr/>
        </p:nvSpPr>
        <p:spPr>
          <a:xfrm>
            <a:off x="457200" y="1166648"/>
            <a:ext cx="8229600" cy="4959515"/>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Arial"/>
              <a:buNone/>
            </a:pPr>
            <a:r>
              <a:rPr lang="en-US" b="1" dirty="0" smtClean="0">
                <a:latin typeface="+mj-lt"/>
              </a:rPr>
              <a:t>Suppliers</a:t>
            </a:r>
          </a:p>
          <a:p>
            <a:pPr marL="0" indent="0">
              <a:lnSpc>
                <a:spcPct val="80000"/>
              </a:lnSpc>
              <a:buFont typeface="Arial"/>
              <a:buNone/>
            </a:pPr>
            <a:endParaRPr lang="en-US" sz="2800" b="1" dirty="0" smtClean="0">
              <a:latin typeface="+mj-lt"/>
            </a:endParaRPr>
          </a:p>
          <a:p>
            <a:pPr lvl="1">
              <a:lnSpc>
                <a:spcPct val="90000"/>
              </a:lnSpc>
              <a:buFont typeface="Arial" pitchFamily="34" charset="0"/>
              <a:buChar char="•"/>
            </a:pPr>
            <a:r>
              <a:rPr lang="en-US" sz="2000" b="1" dirty="0" smtClean="0"/>
              <a:t>Capital Agent – </a:t>
            </a:r>
            <a:r>
              <a:rPr lang="en-US" sz="2000" dirty="0" smtClean="0"/>
              <a:t>Raises capital and funds leasing and lending companies.</a:t>
            </a:r>
          </a:p>
          <a:p>
            <a:pPr marL="715963" lvl="1" indent="-258763">
              <a:lnSpc>
                <a:spcPct val="80000"/>
              </a:lnSpc>
            </a:pPr>
            <a:endParaRPr lang="en-US" sz="2000" dirty="0" smtClean="0">
              <a:latin typeface="+mj-lt"/>
            </a:endParaRPr>
          </a:p>
          <a:p>
            <a:pPr lvl="1">
              <a:lnSpc>
                <a:spcPct val="80000"/>
              </a:lnSpc>
              <a:buFont typeface="Arial" pitchFamily="34" charset="0"/>
              <a:buChar char="•"/>
            </a:pPr>
            <a:r>
              <a:rPr lang="en-US" sz="2000" b="1" dirty="0" smtClean="0">
                <a:latin typeface="+mj-lt"/>
              </a:rPr>
              <a:t>Software Executive/Entrepreneur </a:t>
            </a:r>
            <a:r>
              <a:rPr lang="en-US" sz="2000" dirty="0" smtClean="0">
                <a:latin typeface="+mj-lt"/>
              </a:rPr>
              <a:t>–</a:t>
            </a:r>
            <a:r>
              <a:rPr lang="en-US" sz="2000" b="1" dirty="0" smtClean="0">
                <a:latin typeface="+mj-lt"/>
              </a:rPr>
              <a:t> </a:t>
            </a:r>
            <a:r>
              <a:rPr lang="en-US" sz="2000" dirty="0" smtClean="0">
                <a:latin typeface="+mj-lt"/>
              </a:rPr>
              <a:t>Includes CRM, ERP, originations, pricing, credit analysis and BI software companies, many founded to serve the lending and leasing industry.</a:t>
            </a:r>
          </a:p>
          <a:p>
            <a:pPr lvl="1">
              <a:lnSpc>
                <a:spcPct val="80000"/>
              </a:lnSpc>
              <a:buFont typeface="Arial" pitchFamily="34" charset="0"/>
              <a:buChar char="•"/>
            </a:pPr>
            <a:endParaRPr lang="en-US" sz="2000" dirty="0" smtClean="0">
              <a:latin typeface="+mj-lt"/>
            </a:endParaRPr>
          </a:p>
          <a:p>
            <a:pPr lvl="1">
              <a:lnSpc>
                <a:spcPct val="90000"/>
              </a:lnSpc>
              <a:buFont typeface="Arial" pitchFamily="34" charset="0"/>
              <a:buChar char="•"/>
            </a:pPr>
            <a:r>
              <a:rPr lang="en-US" sz="2000" b="1" dirty="0" smtClean="0"/>
              <a:t>Consultants </a:t>
            </a:r>
            <a:r>
              <a:rPr lang="en-US" sz="2000" dirty="0" smtClean="0"/>
              <a:t>-- Consulting </a:t>
            </a:r>
            <a:r>
              <a:rPr lang="en-US" sz="2000" dirty="0"/>
              <a:t>organizations have a presence in the secured lending and leasing finance </a:t>
            </a:r>
            <a:r>
              <a:rPr lang="en-US" sz="2000" dirty="0" smtClean="0"/>
              <a:t>industry.</a:t>
            </a:r>
            <a:endParaRPr lang="en-US" sz="2000" dirty="0"/>
          </a:p>
          <a:p>
            <a:pPr lvl="2">
              <a:lnSpc>
                <a:spcPct val="90000"/>
              </a:lnSpc>
              <a:buFont typeface="Arial" pitchFamily="34" charset="0"/>
              <a:buChar char="•"/>
            </a:pPr>
            <a:r>
              <a:rPr lang="en-US" sz="1600" dirty="0"/>
              <a:t>The Alta Group</a:t>
            </a:r>
          </a:p>
          <a:p>
            <a:pPr lvl="2">
              <a:lnSpc>
                <a:spcPct val="90000"/>
              </a:lnSpc>
              <a:buFont typeface="Arial" pitchFamily="34" charset="0"/>
              <a:buChar char="•"/>
            </a:pPr>
            <a:r>
              <a:rPr lang="en-US" sz="1600" dirty="0" smtClean="0"/>
              <a:t>CapGemini</a:t>
            </a:r>
            <a:endParaRPr lang="en-US" sz="1600" dirty="0"/>
          </a:p>
          <a:p>
            <a:pPr lvl="2">
              <a:lnSpc>
                <a:spcPct val="90000"/>
              </a:lnSpc>
              <a:buFont typeface="Arial" pitchFamily="34" charset="0"/>
              <a:buChar char="•"/>
            </a:pPr>
            <a:r>
              <a:rPr lang="en-US" sz="1600" dirty="0"/>
              <a:t>Deloitte</a:t>
            </a:r>
          </a:p>
          <a:p>
            <a:pPr lvl="2">
              <a:lnSpc>
                <a:spcPct val="90000"/>
              </a:lnSpc>
              <a:buFont typeface="Arial" pitchFamily="34" charset="0"/>
              <a:buChar char="•"/>
            </a:pPr>
            <a:r>
              <a:rPr lang="en-US" sz="1600" dirty="0" smtClean="0"/>
              <a:t>GenPact</a:t>
            </a:r>
          </a:p>
          <a:p>
            <a:pPr lvl="2">
              <a:lnSpc>
                <a:spcPct val="90000"/>
              </a:lnSpc>
              <a:buFont typeface="Arial" pitchFamily="34" charset="0"/>
              <a:buChar char="•"/>
            </a:pPr>
            <a:r>
              <a:rPr lang="en-US" sz="1600" dirty="0" smtClean="0"/>
              <a:t>McKinsey &amp; Company</a:t>
            </a:r>
            <a:endParaRPr lang="en-US" sz="1600" dirty="0"/>
          </a:p>
          <a:p>
            <a:pPr lvl="1">
              <a:lnSpc>
                <a:spcPct val="80000"/>
              </a:lnSpc>
              <a:buFont typeface="Arial" pitchFamily="34" charset="0"/>
              <a:buChar char="•"/>
            </a:pPr>
            <a:endParaRPr lang="en-US" sz="2000" dirty="0" smtClean="0">
              <a:latin typeface="+mj-lt"/>
            </a:endParaRPr>
          </a:p>
          <a:p>
            <a:pPr lvl="1">
              <a:lnSpc>
                <a:spcPct val="80000"/>
              </a:lnSpc>
              <a:buFont typeface="Arial" pitchFamily="34" charset="0"/>
              <a:buChar char="•"/>
            </a:pPr>
            <a:endParaRPr lang="en-US" sz="2000" dirty="0" smtClean="0">
              <a:latin typeface="+mj-lt"/>
            </a:endParaRPr>
          </a:p>
          <a:p>
            <a:pPr lvl="1">
              <a:lnSpc>
                <a:spcPct val="80000"/>
              </a:lnSpc>
              <a:buFont typeface="Arial" pitchFamily="34" charset="0"/>
              <a:buChar char="•"/>
            </a:pPr>
            <a:endParaRPr lang="en-US" sz="2000" dirty="0" smtClean="0">
              <a:latin typeface="+mj-lt"/>
            </a:endParaRPr>
          </a:p>
          <a:p>
            <a:pPr marL="715963" lvl="1" indent="-258763">
              <a:lnSpc>
                <a:spcPct val="80000"/>
              </a:lnSpc>
              <a:buFont typeface="Arial" charset="0"/>
              <a:buNone/>
            </a:pPr>
            <a:endParaRPr lang="en-US" sz="2000" dirty="0" smtClean="0">
              <a:latin typeface="+mj-lt"/>
            </a:endParaRPr>
          </a:p>
          <a:p>
            <a:pPr marL="715963" lvl="1" indent="-258763">
              <a:lnSpc>
                <a:spcPct val="80000"/>
              </a:lnSpc>
              <a:buFont typeface="Arial" charset="0"/>
              <a:buNone/>
            </a:pPr>
            <a:endParaRPr lang="en-US" sz="2000" dirty="0" smtClean="0">
              <a:latin typeface="+mj-lt"/>
            </a:endParaRPr>
          </a:p>
        </p:txBody>
      </p:sp>
    </p:spTree>
    <p:extLst>
      <p:ext uri="{BB962C8B-B14F-4D97-AF65-F5344CB8AC3E}">
        <p14:creationId xmlns:p14="http://schemas.microsoft.com/office/powerpoint/2010/main" val="1687772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1439918"/>
            <a:ext cx="9144000" cy="1948338"/>
          </a:xfrm>
        </p:spPr>
        <p:txBody>
          <a:bodyPr lIns="0" tIns="0" rIns="0" bIns="0">
            <a:normAutofit fontScale="85000" lnSpcReduction="20000"/>
          </a:bodyPr>
          <a:lstStyle/>
          <a:p>
            <a:pPr marL="457200" lvl="1" indent="0" algn="ctr">
              <a:lnSpc>
                <a:spcPct val="90000"/>
              </a:lnSpc>
              <a:buNone/>
            </a:pPr>
            <a:r>
              <a:rPr lang="en-US" b="1" dirty="0"/>
              <a:t>For comprehensive information and resources </a:t>
            </a:r>
            <a:r>
              <a:rPr lang="en-US" b="1" dirty="0" smtClean="0"/>
              <a:t>about </a:t>
            </a:r>
            <a:r>
              <a:rPr lang="en-US" b="1" dirty="0"/>
              <a:t>the </a:t>
            </a:r>
            <a:endParaRPr lang="en-US" b="1" dirty="0" smtClean="0"/>
          </a:p>
          <a:p>
            <a:pPr marL="457200" lvl="1" indent="0" algn="ctr">
              <a:lnSpc>
                <a:spcPct val="90000"/>
              </a:lnSpc>
              <a:buNone/>
            </a:pPr>
            <a:r>
              <a:rPr lang="en-US" b="1" dirty="0" smtClean="0"/>
              <a:t>equipment leasing and </a:t>
            </a:r>
            <a:r>
              <a:rPr lang="en-US" b="1" dirty="0"/>
              <a:t>finance </a:t>
            </a:r>
            <a:r>
              <a:rPr lang="en-US" b="1" dirty="0" smtClean="0"/>
              <a:t>industry, go to:</a:t>
            </a:r>
            <a:endParaRPr lang="en-US" b="1" dirty="0"/>
          </a:p>
          <a:p>
            <a:pPr marL="715963" lvl="1" indent="-258763" algn="ctr">
              <a:lnSpc>
                <a:spcPct val="90000"/>
              </a:lnSpc>
              <a:buNone/>
            </a:pPr>
            <a:r>
              <a:rPr lang="en-US" b="1" dirty="0" smtClean="0">
                <a:hlinkClick r:id="rId3"/>
              </a:rPr>
              <a:t>www.elfaonline.org</a:t>
            </a:r>
            <a:endParaRPr lang="en-US" b="1" dirty="0" smtClean="0"/>
          </a:p>
          <a:p>
            <a:pPr marL="715963" lvl="1" indent="-258763" algn="ctr">
              <a:lnSpc>
                <a:spcPct val="90000"/>
              </a:lnSpc>
              <a:buNone/>
            </a:pPr>
            <a:endParaRPr lang="en-US" b="1" dirty="0" smtClean="0"/>
          </a:p>
          <a:p>
            <a:pPr marL="715963" lvl="1" indent="-258763" algn="ctr">
              <a:lnSpc>
                <a:spcPct val="90000"/>
              </a:lnSpc>
              <a:buNone/>
            </a:pPr>
            <a:r>
              <a:rPr lang="en-US" b="1" dirty="0" smtClean="0"/>
              <a:t>For end-user information, go to:</a:t>
            </a:r>
          </a:p>
          <a:p>
            <a:pPr marL="715963" lvl="1" indent="-258763" algn="ctr">
              <a:lnSpc>
                <a:spcPct val="90000"/>
              </a:lnSpc>
              <a:buNone/>
            </a:pPr>
            <a:r>
              <a:rPr lang="en-US" b="1" dirty="0" smtClean="0">
                <a:hlinkClick r:id="rId4"/>
              </a:rPr>
              <a:t>www.EquipmentFinanceAdvantage.org</a:t>
            </a:r>
            <a:r>
              <a:rPr lang="en-US" b="1" dirty="0" smtClean="0"/>
              <a:t>. </a:t>
            </a:r>
          </a:p>
          <a:p>
            <a:pPr marL="715963" lvl="1" indent="-258763" algn="ctr">
              <a:lnSpc>
                <a:spcPct val="90000"/>
              </a:lnSpc>
              <a:buNone/>
            </a:pPr>
            <a:endParaRPr lang="en-US" sz="4000" dirty="0">
              <a:latin typeface="+mj-lt"/>
            </a:endParaRPr>
          </a:p>
        </p:txBody>
      </p:sp>
      <p:sp>
        <p:nvSpPr>
          <p:cNvPr id="7" name="Rectangle 2"/>
          <p:cNvSpPr txBox="1">
            <a:spLocks noChangeArrowheads="1"/>
          </p:cNvSpPr>
          <p:nvPr/>
        </p:nvSpPr>
        <p:spPr>
          <a:xfrm>
            <a:off x="0" y="209550"/>
            <a:ext cx="9143999" cy="52387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Equipment Leasing and Finance Association</a:t>
            </a:r>
            <a:endParaRPr lang="en-US" sz="3200" dirty="0">
              <a:solidFill>
                <a:schemeClr val="bg1"/>
              </a:solidFill>
            </a:endParaRPr>
          </a:p>
        </p:txBody>
      </p:sp>
      <p:sp>
        <p:nvSpPr>
          <p:cNvPr id="2" name="Rectangle 1"/>
          <p:cNvSpPr/>
          <p:nvPr/>
        </p:nvSpPr>
        <p:spPr>
          <a:xfrm>
            <a:off x="444061" y="3566926"/>
            <a:ext cx="8255876" cy="2308324"/>
          </a:xfrm>
          <a:prstGeom prst="rect">
            <a:avLst/>
          </a:prstGeom>
        </p:spPr>
        <p:txBody>
          <a:bodyPr wrap="square">
            <a:spAutoFit/>
          </a:bodyPr>
          <a:lstStyle/>
          <a:p>
            <a:r>
              <a:rPr lang="en-US" b="1" dirty="0" smtClean="0"/>
              <a:t>About the </a:t>
            </a:r>
            <a:r>
              <a:rPr lang="en-US" b="1" dirty="0"/>
              <a:t>Equipment Leasing and Finance Association </a:t>
            </a:r>
            <a:r>
              <a:rPr lang="en-US" b="1" dirty="0" smtClean="0"/>
              <a:t>(ELFA)</a:t>
            </a:r>
          </a:p>
          <a:p>
            <a:r>
              <a:rPr lang="en-US" dirty="0" smtClean="0"/>
              <a:t>ELFA</a:t>
            </a:r>
            <a:r>
              <a:rPr lang="en-US" b="1" dirty="0" smtClean="0"/>
              <a:t> </a:t>
            </a:r>
            <a:r>
              <a:rPr lang="en-US" dirty="0" smtClean="0"/>
              <a:t>is </a:t>
            </a:r>
            <a:r>
              <a:rPr lang="en-US" dirty="0"/>
              <a:t>the trade association representing financial services companies and manufacturers in the </a:t>
            </a:r>
            <a:r>
              <a:rPr lang="en-US" dirty="0" smtClean="0"/>
              <a:t>$1.046 trillion U.S</a:t>
            </a:r>
            <a:r>
              <a:rPr lang="en-US" dirty="0"/>
              <a:t>. equipment finance sector.</a:t>
            </a:r>
          </a:p>
          <a:p>
            <a:endParaRPr lang="en-US" dirty="0" smtClean="0"/>
          </a:p>
          <a:p>
            <a:r>
              <a:rPr lang="en-US" dirty="0" smtClean="0"/>
              <a:t>ELFA's </a:t>
            </a:r>
            <a:r>
              <a:rPr lang="en-US" dirty="0"/>
              <a:t>mission is to provide member companies with:</a:t>
            </a:r>
          </a:p>
          <a:p>
            <a:pPr marL="285750" indent="-285750">
              <a:buFont typeface="Arial" pitchFamily="34" charset="0"/>
              <a:buChar char="•"/>
            </a:pPr>
            <a:r>
              <a:rPr lang="en-US" dirty="0"/>
              <a:t>a forum for industry development</a:t>
            </a:r>
          </a:p>
          <a:p>
            <a:pPr marL="285750" indent="-285750">
              <a:buFont typeface="Arial" pitchFamily="34" charset="0"/>
              <a:buChar char="•"/>
            </a:pPr>
            <a:r>
              <a:rPr lang="en-US" dirty="0"/>
              <a:t>a platform to advocate for the industry</a:t>
            </a:r>
          </a:p>
          <a:p>
            <a:pPr marL="285750" indent="-285750">
              <a:buFont typeface="Arial" pitchFamily="34" charset="0"/>
              <a:buChar char="•"/>
            </a:pPr>
            <a:r>
              <a:rPr lang="en-US" dirty="0"/>
              <a:t>a principal resource for industry information and ethical standards</a:t>
            </a:r>
          </a:p>
        </p:txBody>
      </p:sp>
    </p:spTree>
    <p:extLst>
      <p:ext uri="{BB962C8B-B14F-4D97-AF65-F5344CB8AC3E}">
        <p14:creationId xmlns:p14="http://schemas.microsoft.com/office/powerpoint/2010/main" val="1257349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8695"/>
            <a:ext cx="9144000" cy="846591"/>
          </a:xfrm>
          <a:prstGeom prst="rect">
            <a:avLst/>
          </a:prstGeom>
        </p:spPr>
        <p:txBody>
          <a:bodyPr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prstClr val="white"/>
                </a:solidFill>
                <a:cs typeface="Arial" pitchFamily="34" charset="0"/>
              </a:rPr>
              <a:t>Equipment Leasing &amp; Finance Foundation</a:t>
            </a:r>
            <a:endParaRPr lang="en-US" sz="3200" dirty="0">
              <a:solidFill>
                <a:prstClr val="white"/>
              </a:solidFill>
            </a:endParaRPr>
          </a:p>
        </p:txBody>
      </p:sp>
      <p:sp>
        <p:nvSpPr>
          <p:cNvPr id="8" name="Content Placeholder 3"/>
          <p:cNvSpPr txBox="1">
            <a:spLocks/>
          </p:cNvSpPr>
          <p:nvPr/>
        </p:nvSpPr>
        <p:spPr>
          <a:xfrm>
            <a:off x="457200" y="1466997"/>
            <a:ext cx="8229600" cy="4860721"/>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defRPr/>
            </a:pPr>
            <a:r>
              <a:rPr lang="en-US" sz="1800" b="1" dirty="0" smtClean="0">
                <a:solidFill>
                  <a:prstClr val="black"/>
                </a:solidFill>
                <a:cs typeface="Calibri" pitchFamily="34" charset="0"/>
              </a:rPr>
              <a:t>The Foundation is a 501(c)3 nonprofit organization established by ELFA in 1989.</a:t>
            </a:r>
          </a:p>
          <a:p>
            <a:pPr marL="0" indent="0">
              <a:lnSpc>
                <a:spcPct val="80000"/>
              </a:lnSpc>
              <a:buFont typeface="Arial"/>
              <a:buNone/>
              <a:defRPr/>
            </a:pPr>
            <a:endParaRPr lang="en-US" sz="1800" b="1" dirty="0" smtClean="0">
              <a:solidFill>
                <a:prstClr val="black"/>
              </a:solidFill>
              <a:cs typeface="Calibri" pitchFamily="34" charset="0"/>
            </a:endParaRPr>
          </a:p>
          <a:p>
            <a:pPr>
              <a:lnSpc>
                <a:spcPct val="80000"/>
              </a:lnSpc>
              <a:defRPr/>
            </a:pPr>
            <a:r>
              <a:rPr lang="en-US" sz="1800" b="1" dirty="0" smtClean="0">
                <a:solidFill>
                  <a:prstClr val="black"/>
                </a:solidFill>
                <a:cs typeface="Calibri" pitchFamily="34" charset="0"/>
              </a:rPr>
              <a:t>The only organization dedicated to inspiring thoughtful innovation and contributing to the betterment of the equipment leasing and finance industry. </a:t>
            </a:r>
          </a:p>
          <a:p>
            <a:pPr marL="0" indent="0">
              <a:lnSpc>
                <a:spcPct val="80000"/>
              </a:lnSpc>
              <a:buFont typeface="Arial"/>
              <a:buNone/>
              <a:defRPr/>
            </a:pPr>
            <a:endParaRPr lang="en-US" sz="1800" b="1" dirty="0" smtClean="0">
              <a:solidFill>
                <a:prstClr val="black"/>
              </a:solidFill>
              <a:cs typeface="Calibri" pitchFamily="34" charset="0"/>
            </a:endParaRPr>
          </a:p>
          <a:p>
            <a:pPr>
              <a:lnSpc>
                <a:spcPct val="80000"/>
              </a:lnSpc>
              <a:defRPr/>
            </a:pPr>
            <a:r>
              <a:rPr lang="en-US" sz="1800" b="1" dirty="0" smtClean="0">
                <a:solidFill>
                  <a:prstClr val="black"/>
                </a:solidFill>
                <a:cs typeface="Calibri" pitchFamily="34" charset="0"/>
              </a:rPr>
              <a:t>Several hundred industry research studies, publications and articles including:</a:t>
            </a:r>
          </a:p>
          <a:p>
            <a:pPr lvl="2">
              <a:lnSpc>
                <a:spcPct val="80000"/>
              </a:lnSpc>
              <a:buFont typeface="Wingdings" pitchFamily="2" charset="2"/>
              <a:buChar char="v"/>
              <a:defRPr/>
            </a:pPr>
            <a:r>
              <a:rPr lang="en-US" sz="1800" i="1" dirty="0" smtClean="0">
                <a:solidFill>
                  <a:prstClr val="black"/>
                </a:solidFill>
                <a:cs typeface="Calibri" pitchFamily="34" charset="0"/>
              </a:rPr>
              <a:t>Journal of Equipment Lease Financing</a:t>
            </a:r>
          </a:p>
          <a:p>
            <a:pPr lvl="2">
              <a:lnSpc>
                <a:spcPct val="80000"/>
              </a:lnSpc>
              <a:buFont typeface="Wingdings" pitchFamily="2" charset="2"/>
              <a:buChar char="v"/>
              <a:defRPr/>
            </a:pPr>
            <a:r>
              <a:rPr lang="en-US" sz="1800" dirty="0" smtClean="0">
                <a:solidFill>
                  <a:prstClr val="black"/>
                </a:solidFill>
                <a:cs typeface="Calibri" pitchFamily="34" charset="0"/>
              </a:rPr>
              <a:t>Monthly Confidence Index (MCI)</a:t>
            </a:r>
          </a:p>
          <a:p>
            <a:pPr lvl="2">
              <a:lnSpc>
                <a:spcPct val="80000"/>
              </a:lnSpc>
              <a:buFont typeface="Wingdings" pitchFamily="2" charset="2"/>
              <a:buChar char="v"/>
              <a:defRPr/>
            </a:pPr>
            <a:r>
              <a:rPr lang="en-US" sz="1800" dirty="0" smtClean="0">
                <a:solidFill>
                  <a:prstClr val="black"/>
                </a:solidFill>
                <a:cs typeface="Calibri" pitchFamily="34" charset="0"/>
              </a:rPr>
              <a:t>Industry Future Council Report</a:t>
            </a:r>
          </a:p>
          <a:p>
            <a:pPr lvl="2">
              <a:lnSpc>
                <a:spcPct val="80000"/>
              </a:lnSpc>
              <a:buFont typeface="Wingdings" pitchFamily="2" charset="2"/>
              <a:buChar char="v"/>
              <a:defRPr/>
            </a:pPr>
            <a:r>
              <a:rPr lang="en-US" sz="1800" dirty="0" smtClean="0">
                <a:solidFill>
                  <a:prstClr val="black"/>
                </a:solidFill>
                <a:cs typeface="Calibri" pitchFamily="34" charset="0"/>
              </a:rPr>
              <a:t>State of the Equipment Finance Industry report (SEFI)</a:t>
            </a:r>
          </a:p>
          <a:p>
            <a:pPr lvl="2">
              <a:lnSpc>
                <a:spcPct val="80000"/>
              </a:lnSpc>
              <a:buFont typeface="Wingdings" pitchFamily="2" charset="2"/>
              <a:buChar char="v"/>
              <a:defRPr/>
            </a:pPr>
            <a:r>
              <a:rPr lang="en-US" sz="1800" dirty="0" smtClean="0">
                <a:solidFill>
                  <a:prstClr val="black"/>
                </a:solidFill>
                <a:cs typeface="Calibri" pitchFamily="34" charset="0"/>
              </a:rPr>
              <a:t>Annual U.S. Economic Outlook report series (updated quarterly)</a:t>
            </a:r>
          </a:p>
          <a:p>
            <a:pPr lvl="2">
              <a:lnSpc>
                <a:spcPct val="80000"/>
              </a:lnSpc>
              <a:buFont typeface="Wingdings" pitchFamily="2" charset="2"/>
              <a:buChar char="v"/>
              <a:defRPr/>
            </a:pPr>
            <a:r>
              <a:rPr lang="en-US" sz="1800" dirty="0" smtClean="0">
                <a:solidFill>
                  <a:prstClr val="black"/>
                </a:solidFill>
                <a:cs typeface="Calibri" pitchFamily="34" charset="0"/>
              </a:rPr>
              <a:t>Topical reports on market sectors, business efficiency, and more!</a:t>
            </a:r>
          </a:p>
          <a:p>
            <a:pPr marL="914400" lvl="2" indent="0">
              <a:lnSpc>
                <a:spcPct val="80000"/>
              </a:lnSpc>
              <a:buFont typeface="Arial"/>
              <a:buNone/>
              <a:defRPr/>
            </a:pPr>
            <a:endParaRPr lang="en-US" sz="1800" i="1" dirty="0" smtClean="0">
              <a:solidFill>
                <a:prstClr val="black"/>
              </a:solidFill>
              <a:cs typeface="Calibri" pitchFamily="34" charset="0"/>
            </a:endParaRPr>
          </a:p>
          <a:p>
            <a:pPr>
              <a:lnSpc>
                <a:spcPct val="80000"/>
              </a:lnSpc>
              <a:defRPr/>
            </a:pPr>
            <a:r>
              <a:rPr lang="en-US" sz="1800" b="1" dirty="0" smtClean="0">
                <a:solidFill>
                  <a:prstClr val="black"/>
                </a:solidFill>
                <a:cs typeface="Calibri" pitchFamily="34" charset="0"/>
              </a:rPr>
              <a:t>The Foundation is supported 100% </a:t>
            </a:r>
            <a:r>
              <a:rPr lang="en-US" sz="1800" b="1" smtClean="0">
                <a:solidFill>
                  <a:prstClr val="black"/>
                </a:solidFill>
                <a:cs typeface="Calibri" pitchFamily="34" charset="0"/>
              </a:rPr>
              <a:t>by charitable donations</a:t>
            </a:r>
            <a:endParaRPr lang="en-US" sz="1800" b="1" dirty="0" smtClean="0">
              <a:solidFill>
                <a:prstClr val="black"/>
              </a:solidFill>
              <a:cs typeface="Calibri" pitchFamily="34" charset="0"/>
            </a:endParaRPr>
          </a:p>
          <a:p>
            <a:pPr lvl="1">
              <a:lnSpc>
                <a:spcPct val="80000"/>
              </a:lnSpc>
              <a:defRPr/>
            </a:pPr>
            <a:r>
              <a:rPr lang="en-US" sz="1800" dirty="0" smtClean="0">
                <a:solidFill>
                  <a:prstClr val="black"/>
                </a:solidFill>
                <a:cs typeface="Calibri" pitchFamily="34" charset="0"/>
              </a:rPr>
              <a:t>Over $660,000 raised in 2015 from corporate and individual contributions</a:t>
            </a:r>
          </a:p>
          <a:p>
            <a:pPr lvl="1">
              <a:lnSpc>
                <a:spcPct val="80000"/>
              </a:lnSpc>
              <a:defRPr/>
            </a:pPr>
            <a:r>
              <a:rPr lang="en-US" sz="1800" dirty="0" smtClean="0">
                <a:solidFill>
                  <a:prstClr val="black"/>
                </a:solidFill>
                <a:cs typeface="Calibri" pitchFamily="34" charset="0"/>
              </a:rPr>
              <a:t>Donor benefits include early-release and complimentary copies of research reports</a:t>
            </a:r>
          </a:p>
          <a:p>
            <a:pPr lvl="1">
              <a:lnSpc>
                <a:spcPct val="80000"/>
              </a:lnSpc>
              <a:defRPr/>
            </a:pPr>
            <a:r>
              <a:rPr lang="en-US" sz="1800" dirty="0" smtClean="0">
                <a:solidFill>
                  <a:prstClr val="black"/>
                </a:solidFill>
                <a:cs typeface="Calibri" pitchFamily="34" charset="0"/>
              </a:rPr>
              <a:t>Non-donors pay a premium for most reports</a:t>
            </a:r>
          </a:p>
          <a:p>
            <a:pPr lvl="1">
              <a:lnSpc>
                <a:spcPct val="80000"/>
              </a:lnSpc>
              <a:defRPr/>
            </a:pPr>
            <a:endParaRPr lang="en-US" sz="1800" dirty="0" smtClean="0">
              <a:solidFill>
                <a:prstClr val="black"/>
              </a:solidFill>
              <a:cs typeface="Calibri" pitchFamily="34" charset="0"/>
            </a:endParaRPr>
          </a:p>
          <a:p>
            <a:pPr lvl="1" algn="ctr">
              <a:lnSpc>
                <a:spcPct val="80000"/>
              </a:lnSpc>
              <a:buFont typeface="Arial"/>
              <a:buNone/>
              <a:defRPr/>
            </a:pPr>
            <a:r>
              <a:rPr lang="en-US" sz="1800" dirty="0" smtClean="0">
                <a:solidFill>
                  <a:prstClr val="black"/>
                </a:solidFill>
                <a:cs typeface="Calibri" pitchFamily="34" charset="0"/>
              </a:rPr>
              <a:t>For more information visit </a:t>
            </a:r>
          </a:p>
          <a:p>
            <a:pPr lvl="1" algn="ctr">
              <a:lnSpc>
                <a:spcPct val="80000"/>
              </a:lnSpc>
              <a:buFont typeface="Arial"/>
              <a:buNone/>
              <a:defRPr/>
            </a:pPr>
            <a:r>
              <a:rPr lang="en-US" sz="1800" dirty="0" smtClean="0">
                <a:solidFill>
                  <a:prstClr val="black"/>
                </a:solidFill>
                <a:cs typeface="Calibri" pitchFamily="34" charset="0"/>
                <a:hlinkClick r:id="rId3"/>
              </a:rPr>
              <a:t>www.LeaseFoundation.org</a:t>
            </a:r>
            <a:endParaRPr lang="en-US" sz="1800" dirty="0" smtClean="0">
              <a:solidFill>
                <a:prstClr val="black"/>
              </a:solidFill>
              <a:cs typeface="Calibri" pitchFamily="34" charset="0"/>
            </a:endParaRPr>
          </a:p>
          <a:p>
            <a:endParaRPr lang="en-US" dirty="0">
              <a:solidFill>
                <a:prstClr val="black"/>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80" y="5970121"/>
            <a:ext cx="3155273" cy="715195"/>
          </a:xfrm>
          <a:prstGeom prst="rect">
            <a:avLst/>
          </a:prstGeom>
        </p:spPr>
      </p:pic>
    </p:spTree>
    <p:extLst>
      <p:ext uri="{BB962C8B-B14F-4D97-AF65-F5344CB8AC3E}">
        <p14:creationId xmlns:p14="http://schemas.microsoft.com/office/powerpoint/2010/main" val="486039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1889"/>
          </a:xfrm>
        </p:spPr>
        <p:txBody>
          <a:bodyPr>
            <a:normAutofit/>
          </a:bodyPr>
          <a:lstStyle/>
          <a:p>
            <a:r>
              <a:rPr lang="en-US" sz="3200" dirty="0" smtClean="0">
                <a:solidFill>
                  <a:schemeClr val="bg1"/>
                </a:solidFill>
              </a:rPr>
              <a:t>Agenda</a:t>
            </a:r>
            <a:endParaRPr lang="en-US" sz="3200" dirty="0">
              <a:solidFill>
                <a:schemeClr val="bg1"/>
              </a:solidFill>
            </a:endParaRPr>
          </a:p>
        </p:txBody>
      </p:sp>
      <p:sp>
        <p:nvSpPr>
          <p:cNvPr id="3" name="Content Placeholder 2"/>
          <p:cNvSpPr>
            <a:spLocks noGrp="1"/>
          </p:cNvSpPr>
          <p:nvPr>
            <p:ph idx="1"/>
          </p:nvPr>
        </p:nvSpPr>
        <p:spPr>
          <a:xfrm>
            <a:off x="457200" y="1419578"/>
            <a:ext cx="8229600" cy="4525963"/>
          </a:xfrm>
        </p:spPr>
        <p:txBody>
          <a:bodyPr>
            <a:normAutofit/>
          </a:bodyPr>
          <a:lstStyle/>
          <a:p>
            <a:r>
              <a:rPr lang="en-US" dirty="0" smtClean="0"/>
              <a:t>Industry Overview</a:t>
            </a:r>
          </a:p>
          <a:p>
            <a:r>
              <a:rPr lang="en-US" dirty="0" smtClean="0"/>
              <a:t>Who uses </a:t>
            </a:r>
            <a:r>
              <a:rPr lang="en-US" dirty="0"/>
              <a:t>E</a:t>
            </a:r>
            <a:r>
              <a:rPr lang="en-US" dirty="0" smtClean="0"/>
              <a:t>quipment Finance and Why?</a:t>
            </a:r>
          </a:p>
          <a:p>
            <a:r>
              <a:rPr lang="en-US" dirty="0" smtClean="0"/>
              <a:t>Capital Markets</a:t>
            </a:r>
          </a:p>
          <a:p>
            <a:r>
              <a:rPr lang="en-US" dirty="0" smtClean="0"/>
              <a:t>Career Paths</a:t>
            </a:r>
          </a:p>
          <a:p>
            <a:r>
              <a:rPr lang="en-US" dirty="0" smtClean="0"/>
              <a:t>Q&amp;A</a:t>
            </a:r>
            <a:endParaRPr lang="en-US" dirty="0"/>
          </a:p>
        </p:txBody>
      </p:sp>
    </p:spTree>
    <p:extLst>
      <p:ext uri="{BB962C8B-B14F-4D97-AF65-F5344CB8AC3E}">
        <p14:creationId xmlns:p14="http://schemas.microsoft.com/office/powerpoint/2010/main" val="3040407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0018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Learn More</a:t>
            </a:r>
            <a:endParaRPr lang="en-US" sz="32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296" y="1393441"/>
            <a:ext cx="6976242" cy="3924136"/>
          </a:xfrm>
          <a:prstGeom prst="rect">
            <a:avLst/>
          </a:prstGeom>
        </p:spPr>
      </p:pic>
      <p:sp>
        <p:nvSpPr>
          <p:cNvPr id="7" name="Rectangle 6"/>
          <p:cNvSpPr/>
          <p:nvPr/>
        </p:nvSpPr>
        <p:spPr>
          <a:xfrm>
            <a:off x="709507" y="5422677"/>
            <a:ext cx="7724987" cy="369332"/>
          </a:xfrm>
          <a:prstGeom prst="rect">
            <a:avLst/>
          </a:prstGeom>
        </p:spPr>
        <p:txBody>
          <a:bodyPr wrap="square">
            <a:spAutoFit/>
          </a:bodyPr>
          <a:lstStyle/>
          <a:p>
            <a:pPr algn="ctr"/>
            <a:r>
              <a:rPr lang="en-US" dirty="0" smtClean="0"/>
              <a:t>Watch the video at </a:t>
            </a:r>
            <a:r>
              <a:rPr lang="en-US" dirty="0" smtClean="0">
                <a:hlinkClick r:id="rId3"/>
              </a:rPr>
              <a:t>www.EquipmentFinanceAdvantage.org/value</a:t>
            </a:r>
            <a:r>
              <a:rPr lang="en-US" dirty="0" smtClean="0"/>
              <a:t> </a:t>
            </a:r>
            <a:endParaRPr lang="en-US" dirty="0"/>
          </a:p>
        </p:txBody>
      </p:sp>
    </p:spTree>
    <p:extLst>
      <p:ext uri="{BB962C8B-B14F-4D97-AF65-F5344CB8AC3E}">
        <p14:creationId xmlns:p14="http://schemas.microsoft.com/office/powerpoint/2010/main" val="3907916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1600200"/>
            <a:ext cx="9144000" cy="4525963"/>
          </a:xfrm>
        </p:spPr>
        <p:txBody>
          <a:bodyPr lIns="0" tIns="0" rIns="0" bIns="0"/>
          <a:lstStyle/>
          <a:p>
            <a:pPr marL="457200" lvl="1" indent="0" algn="ctr" eaLnBrk="1" hangingPunct="1">
              <a:lnSpc>
                <a:spcPct val="90000"/>
              </a:lnSpc>
              <a:buNone/>
            </a:pPr>
            <a:endParaRPr lang="en-US" sz="3200" b="1" dirty="0" smtClean="0">
              <a:latin typeface="+mj-lt"/>
            </a:endParaRPr>
          </a:p>
          <a:p>
            <a:pPr marL="457200" lvl="1" indent="0" algn="ctr" eaLnBrk="1" hangingPunct="1">
              <a:lnSpc>
                <a:spcPct val="90000"/>
              </a:lnSpc>
              <a:buNone/>
            </a:pPr>
            <a:endParaRPr lang="en-US" sz="3200" b="1" dirty="0">
              <a:latin typeface="+mj-lt"/>
            </a:endParaRPr>
          </a:p>
          <a:p>
            <a:pPr marL="0" lvl="1" indent="0" algn="ctr" eaLnBrk="1" hangingPunct="1">
              <a:lnSpc>
                <a:spcPct val="90000"/>
              </a:lnSpc>
              <a:buNone/>
            </a:pPr>
            <a:r>
              <a:rPr lang="en-US" sz="3200" b="1" dirty="0" smtClean="0">
                <a:latin typeface="+mj-lt"/>
              </a:rPr>
              <a:t>Questions?</a:t>
            </a:r>
          </a:p>
          <a:p>
            <a:pPr marL="715963" lvl="1" indent="-258763" eaLnBrk="1" hangingPunct="1">
              <a:lnSpc>
                <a:spcPct val="90000"/>
              </a:lnSpc>
              <a:buFont typeface="Arial" charset="0"/>
              <a:buNone/>
            </a:pPr>
            <a:r>
              <a:rPr lang="en-US" sz="1800" dirty="0" smtClean="0">
                <a:latin typeface="+mj-lt"/>
              </a:rPr>
              <a:t> </a:t>
            </a:r>
          </a:p>
          <a:p>
            <a:pPr marL="715963" lvl="1" indent="-258763" eaLnBrk="1" hangingPunct="1">
              <a:lnSpc>
                <a:spcPct val="90000"/>
              </a:lnSpc>
              <a:buFont typeface="Arial" charset="0"/>
              <a:buNone/>
            </a:pPr>
            <a:endParaRPr lang="en-US" sz="1800" dirty="0" smtClean="0">
              <a:latin typeface="+mj-lt"/>
            </a:endParaRPr>
          </a:p>
          <a:p>
            <a:pPr marL="715963" lvl="1" indent="-258763" eaLnBrk="1" hangingPunct="1">
              <a:lnSpc>
                <a:spcPct val="90000"/>
              </a:lnSpc>
              <a:buFont typeface="Arial" charset="0"/>
              <a:buNone/>
            </a:pPr>
            <a:endParaRPr lang="en-US" sz="2000" dirty="0" smtClean="0">
              <a:latin typeface="+mj-lt"/>
            </a:endParaRPr>
          </a:p>
          <a:p>
            <a:pPr marL="715963" lvl="1" indent="-258763" eaLnBrk="1" hangingPunct="1">
              <a:lnSpc>
                <a:spcPct val="90000"/>
              </a:lnSpc>
              <a:buFont typeface="Arial" charset="0"/>
              <a:buNone/>
            </a:pPr>
            <a:endParaRPr lang="en-US" sz="2000" dirty="0" smtClean="0">
              <a:latin typeface="+mj-lt"/>
            </a:endParaRPr>
          </a:p>
        </p:txBody>
      </p:sp>
      <p:sp>
        <p:nvSpPr>
          <p:cNvPr id="7" name="Rectangle 2"/>
          <p:cNvSpPr txBox="1">
            <a:spLocks noChangeArrowheads="1"/>
          </p:cNvSpPr>
          <p:nvPr/>
        </p:nvSpPr>
        <p:spPr>
          <a:xfrm>
            <a:off x="0" y="209550"/>
            <a:ext cx="9143999" cy="52387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Equipment Leasing and Finance</a:t>
            </a:r>
            <a:endParaRPr lang="en-US" sz="3200" dirty="0">
              <a:solidFill>
                <a:schemeClr val="bg1"/>
              </a:solidFill>
            </a:endParaRPr>
          </a:p>
        </p:txBody>
      </p:sp>
    </p:spTree>
    <p:extLst>
      <p:ext uri="{BB962C8B-B14F-4D97-AF65-F5344CB8AC3E}">
        <p14:creationId xmlns:p14="http://schemas.microsoft.com/office/powerpoint/2010/main" val="3808352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1600200"/>
            <a:ext cx="9144000" cy="4525963"/>
          </a:xfrm>
        </p:spPr>
        <p:txBody>
          <a:bodyPr lIns="0" tIns="0" rIns="0" bIns="0"/>
          <a:lstStyle/>
          <a:p>
            <a:pPr marL="457200" lvl="1" indent="0" algn="ctr" eaLnBrk="1" hangingPunct="1">
              <a:lnSpc>
                <a:spcPct val="90000"/>
              </a:lnSpc>
              <a:buNone/>
            </a:pPr>
            <a:endParaRPr lang="en-US" sz="3200" b="1" dirty="0" smtClean="0">
              <a:latin typeface="+mj-lt"/>
            </a:endParaRPr>
          </a:p>
          <a:p>
            <a:pPr marL="457200" lvl="1" indent="0" algn="ctr" eaLnBrk="1" hangingPunct="1">
              <a:lnSpc>
                <a:spcPct val="90000"/>
              </a:lnSpc>
              <a:buNone/>
            </a:pPr>
            <a:endParaRPr lang="en-US" sz="3200" b="1" dirty="0">
              <a:latin typeface="+mj-lt"/>
            </a:endParaRPr>
          </a:p>
          <a:p>
            <a:pPr marL="0" lvl="1" indent="0" algn="ctr" eaLnBrk="1" hangingPunct="1">
              <a:lnSpc>
                <a:spcPct val="90000"/>
              </a:lnSpc>
              <a:buNone/>
            </a:pPr>
            <a:r>
              <a:rPr lang="en-US" sz="3200" b="1" dirty="0" smtClean="0">
                <a:latin typeface="+mj-lt"/>
              </a:rPr>
              <a:t>Additional Slides</a:t>
            </a:r>
          </a:p>
          <a:p>
            <a:pPr marL="0" lvl="1" indent="0" algn="ctr" eaLnBrk="1" hangingPunct="1">
              <a:lnSpc>
                <a:spcPct val="90000"/>
              </a:lnSpc>
              <a:buNone/>
            </a:pPr>
            <a:r>
              <a:rPr lang="en-US" sz="2000" i="1" dirty="0" smtClean="0">
                <a:latin typeface="+mj-lt"/>
              </a:rPr>
              <a:t>*you may choose to include these in the presentation, </a:t>
            </a:r>
          </a:p>
          <a:p>
            <a:pPr marL="0" lvl="1" indent="0" algn="ctr" eaLnBrk="1" hangingPunct="1">
              <a:lnSpc>
                <a:spcPct val="90000"/>
              </a:lnSpc>
              <a:buNone/>
            </a:pPr>
            <a:r>
              <a:rPr lang="en-US" sz="2000" i="1" dirty="0" smtClean="0">
                <a:latin typeface="+mj-lt"/>
              </a:rPr>
              <a:t>add a “Resources” section,</a:t>
            </a:r>
          </a:p>
          <a:p>
            <a:pPr marL="0" lvl="1" indent="0" algn="ctr" eaLnBrk="1" hangingPunct="1">
              <a:lnSpc>
                <a:spcPct val="90000"/>
              </a:lnSpc>
              <a:buNone/>
            </a:pPr>
            <a:r>
              <a:rPr lang="en-US" sz="2000" i="1" dirty="0" smtClean="0">
                <a:latin typeface="+mj-lt"/>
              </a:rPr>
              <a:t>or delete them.</a:t>
            </a:r>
            <a:r>
              <a:rPr lang="en-US" sz="3200" b="1" dirty="0" smtClean="0">
                <a:latin typeface="+mj-lt"/>
              </a:rPr>
              <a:t/>
            </a:r>
            <a:br>
              <a:rPr lang="en-US" sz="3200" b="1" dirty="0" smtClean="0">
                <a:latin typeface="+mj-lt"/>
              </a:rPr>
            </a:br>
            <a:endParaRPr lang="en-US" sz="3200" b="1" dirty="0" smtClean="0">
              <a:latin typeface="+mj-lt"/>
            </a:endParaRPr>
          </a:p>
          <a:p>
            <a:pPr marL="715963" lvl="1" indent="-258763" eaLnBrk="1" hangingPunct="1">
              <a:lnSpc>
                <a:spcPct val="90000"/>
              </a:lnSpc>
              <a:buFont typeface="Arial" charset="0"/>
              <a:buNone/>
            </a:pPr>
            <a:r>
              <a:rPr lang="en-US" sz="1800" dirty="0" smtClean="0">
                <a:latin typeface="+mj-lt"/>
              </a:rPr>
              <a:t> </a:t>
            </a:r>
          </a:p>
          <a:p>
            <a:pPr marL="715963" lvl="1" indent="-258763" eaLnBrk="1" hangingPunct="1">
              <a:lnSpc>
                <a:spcPct val="90000"/>
              </a:lnSpc>
              <a:buFont typeface="Arial" charset="0"/>
              <a:buNone/>
            </a:pPr>
            <a:endParaRPr lang="en-US" sz="1800" dirty="0" smtClean="0">
              <a:latin typeface="+mj-lt"/>
            </a:endParaRPr>
          </a:p>
          <a:p>
            <a:pPr marL="715963" lvl="1" indent="-258763" eaLnBrk="1" hangingPunct="1">
              <a:lnSpc>
                <a:spcPct val="90000"/>
              </a:lnSpc>
              <a:buFont typeface="Arial" charset="0"/>
              <a:buNone/>
            </a:pPr>
            <a:endParaRPr lang="en-US" sz="2000" dirty="0" smtClean="0">
              <a:latin typeface="+mj-lt"/>
            </a:endParaRPr>
          </a:p>
          <a:p>
            <a:pPr marL="715963" lvl="1" indent="-258763" eaLnBrk="1" hangingPunct="1">
              <a:lnSpc>
                <a:spcPct val="90000"/>
              </a:lnSpc>
              <a:buFont typeface="Arial" charset="0"/>
              <a:buNone/>
            </a:pPr>
            <a:endParaRPr lang="en-US" sz="2000" dirty="0" smtClean="0">
              <a:latin typeface="+mj-lt"/>
            </a:endParaRPr>
          </a:p>
        </p:txBody>
      </p:sp>
    </p:spTree>
    <p:extLst>
      <p:ext uri="{BB962C8B-B14F-4D97-AF65-F5344CB8AC3E}">
        <p14:creationId xmlns:p14="http://schemas.microsoft.com/office/powerpoint/2010/main" val="3156474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ext Box 3"/>
          <p:cNvSpPr txBox="1">
            <a:spLocks noChangeArrowheads="1"/>
          </p:cNvSpPr>
          <p:nvPr/>
        </p:nvSpPr>
        <p:spPr bwMode="auto">
          <a:xfrm>
            <a:off x="4972051" y="4324350"/>
            <a:ext cx="404367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j-lt"/>
              </a:rPr>
              <a:t>EQUIPMENT</a:t>
            </a:r>
            <a:endParaRPr lang="en-US" sz="1800" i="1" dirty="0">
              <a:solidFill>
                <a:srgbClr val="000000"/>
              </a:solidFill>
              <a:latin typeface="+mj-lt"/>
            </a:endParaRPr>
          </a:p>
          <a:p>
            <a:pPr algn="l"/>
            <a:endParaRPr lang="en-US" sz="1800" dirty="0">
              <a:solidFill>
                <a:srgbClr val="000000"/>
              </a:solidFill>
              <a:latin typeface="+mj-lt"/>
            </a:endParaRPr>
          </a:p>
          <a:p>
            <a:pPr algn="l">
              <a:buFontTx/>
              <a:buChar char="•"/>
            </a:pPr>
            <a:r>
              <a:rPr lang="en-US" sz="1600" dirty="0">
                <a:solidFill>
                  <a:srgbClr val="000000"/>
                </a:solidFill>
                <a:latin typeface="+mj-lt"/>
              </a:rPr>
              <a:t> </a:t>
            </a:r>
            <a:r>
              <a:rPr lang="en-US" sz="1800" dirty="0">
                <a:solidFill>
                  <a:srgbClr val="000000"/>
                </a:solidFill>
                <a:latin typeface="+mj-lt"/>
              </a:rPr>
              <a:t>Prefers to use equipment vs. ownership</a:t>
            </a:r>
          </a:p>
          <a:p>
            <a:pPr algn="l"/>
            <a:r>
              <a:rPr lang="en-US" sz="1800" dirty="0">
                <a:solidFill>
                  <a:srgbClr val="000000"/>
                </a:solidFill>
                <a:latin typeface="+mj-lt"/>
              </a:rPr>
              <a:t>   risks</a:t>
            </a:r>
          </a:p>
          <a:p>
            <a:pPr algn="l">
              <a:buFontTx/>
              <a:buChar char="•"/>
            </a:pPr>
            <a:r>
              <a:rPr lang="en-US" sz="1800" dirty="0">
                <a:solidFill>
                  <a:srgbClr val="000000"/>
                </a:solidFill>
                <a:latin typeface="+mj-lt"/>
              </a:rPr>
              <a:t> Trade up to avoid obsolescence</a:t>
            </a:r>
          </a:p>
          <a:p>
            <a:pPr algn="l">
              <a:buFontTx/>
              <a:buChar char="•"/>
            </a:pPr>
            <a:r>
              <a:rPr lang="en-US" sz="1800" dirty="0">
                <a:solidFill>
                  <a:srgbClr val="000000"/>
                </a:solidFill>
                <a:latin typeface="+mj-lt"/>
              </a:rPr>
              <a:t> Reduce cash requirements during life</a:t>
            </a:r>
          </a:p>
        </p:txBody>
      </p:sp>
      <p:sp>
        <p:nvSpPr>
          <p:cNvPr id="169989" name="Text Box 5"/>
          <p:cNvSpPr txBox="1">
            <a:spLocks noChangeArrowheads="1"/>
          </p:cNvSpPr>
          <p:nvPr/>
        </p:nvSpPr>
        <p:spPr bwMode="auto">
          <a:xfrm>
            <a:off x="661987" y="4324350"/>
            <a:ext cx="41052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j-lt"/>
              </a:rPr>
              <a:t>BALANCE SHEET</a:t>
            </a:r>
            <a:endParaRPr lang="en-US" sz="1800" dirty="0">
              <a:solidFill>
                <a:srgbClr val="000000"/>
              </a:solidFill>
              <a:latin typeface="+mj-lt"/>
            </a:endParaRPr>
          </a:p>
          <a:p>
            <a:pPr algn="l"/>
            <a:endParaRPr lang="en-US" sz="1800" dirty="0">
              <a:solidFill>
                <a:srgbClr val="000000"/>
              </a:solidFill>
              <a:latin typeface="+mj-lt"/>
            </a:endParaRPr>
          </a:p>
          <a:p>
            <a:pPr algn="l">
              <a:buFontTx/>
              <a:buChar char="•"/>
            </a:pPr>
            <a:r>
              <a:rPr lang="en-US" sz="1600" dirty="0">
                <a:solidFill>
                  <a:srgbClr val="000000"/>
                </a:solidFill>
                <a:latin typeface="+mj-lt"/>
              </a:rPr>
              <a:t> </a:t>
            </a:r>
            <a:r>
              <a:rPr lang="en-US" sz="1800" dirty="0">
                <a:solidFill>
                  <a:srgbClr val="000000"/>
                </a:solidFill>
                <a:latin typeface="+mj-lt"/>
              </a:rPr>
              <a:t>Industrial revenue bond covenants</a:t>
            </a:r>
          </a:p>
          <a:p>
            <a:pPr algn="l">
              <a:buFontTx/>
              <a:buChar char="•"/>
            </a:pPr>
            <a:r>
              <a:rPr lang="en-US" sz="1800" dirty="0">
                <a:solidFill>
                  <a:srgbClr val="000000"/>
                </a:solidFill>
                <a:latin typeface="+mj-lt"/>
              </a:rPr>
              <a:t> Comply with key ratios from lenders</a:t>
            </a:r>
          </a:p>
          <a:p>
            <a:pPr algn="l">
              <a:buFontTx/>
              <a:buChar char="•"/>
            </a:pPr>
            <a:r>
              <a:rPr lang="en-US" sz="1800" dirty="0">
                <a:solidFill>
                  <a:srgbClr val="000000"/>
                </a:solidFill>
                <a:latin typeface="+mj-lt"/>
              </a:rPr>
              <a:t> Measured for performance by ROA/ROE</a:t>
            </a:r>
          </a:p>
        </p:txBody>
      </p:sp>
      <p:sp>
        <p:nvSpPr>
          <p:cNvPr id="169991" name="Text Box 7"/>
          <p:cNvSpPr txBox="1">
            <a:spLocks noChangeArrowheads="1"/>
          </p:cNvSpPr>
          <p:nvPr/>
        </p:nvSpPr>
        <p:spPr bwMode="auto">
          <a:xfrm>
            <a:off x="4972051" y="1820069"/>
            <a:ext cx="401302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j-lt"/>
              </a:rPr>
              <a:t>CASH FLOW</a:t>
            </a:r>
            <a:endParaRPr lang="en-US" sz="1800" dirty="0">
              <a:solidFill>
                <a:srgbClr val="000000"/>
              </a:solidFill>
              <a:latin typeface="+mj-lt"/>
            </a:endParaRPr>
          </a:p>
          <a:p>
            <a:pPr algn="l"/>
            <a:endParaRPr lang="en-US" sz="1800" dirty="0">
              <a:solidFill>
                <a:srgbClr val="000000"/>
              </a:solidFill>
              <a:latin typeface="+mj-lt"/>
            </a:endParaRPr>
          </a:p>
          <a:p>
            <a:pPr algn="l">
              <a:buFontTx/>
              <a:buChar char="•"/>
            </a:pPr>
            <a:r>
              <a:rPr lang="en-US" sz="1600" dirty="0">
                <a:solidFill>
                  <a:srgbClr val="000000"/>
                </a:solidFill>
                <a:latin typeface="+mj-lt"/>
              </a:rPr>
              <a:t> </a:t>
            </a:r>
            <a:r>
              <a:rPr lang="en-US" sz="1800" dirty="0">
                <a:solidFill>
                  <a:srgbClr val="000000"/>
                </a:solidFill>
                <a:latin typeface="+mj-lt"/>
              </a:rPr>
              <a:t>Conserve cash for acquisitions</a:t>
            </a:r>
          </a:p>
          <a:p>
            <a:pPr algn="l">
              <a:buFontTx/>
              <a:buChar char="•"/>
            </a:pPr>
            <a:r>
              <a:rPr lang="en-US" sz="1800" dirty="0">
                <a:solidFill>
                  <a:srgbClr val="000000"/>
                </a:solidFill>
                <a:latin typeface="+mj-lt"/>
              </a:rPr>
              <a:t> Match payments to seasonality</a:t>
            </a:r>
          </a:p>
          <a:p>
            <a:pPr algn="l">
              <a:buFontTx/>
              <a:buChar char="•"/>
            </a:pPr>
            <a:r>
              <a:rPr lang="en-US" sz="1800" dirty="0">
                <a:solidFill>
                  <a:srgbClr val="000000"/>
                </a:solidFill>
                <a:latin typeface="+mj-lt"/>
              </a:rPr>
              <a:t> Sale/lease back to generate cash</a:t>
            </a:r>
          </a:p>
          <a:p>
            <a:pPr algn="l">
              <a:buFontTx/>
              <a:buChar char="•"/>
            </a:pPr>
            <a:r>
              <a:rPr lang="en-US" sz="1800" dirty="0">
                <a:solidFill>
                  <a:srgbClr val="000000"/>
                </a:solidFill>
                <a:latin typeface="+mj-lt"/>
              </a:rPr>
              <a:t> Lowest monthly payment with minimal</a:t>
            </a:r>
          </a:p>
          <a:p>
            <a:pPr algn="l"/>
            <a:r>
              <a:rPr lang="en-US" sz="1800" dirty="0">
                <a:solidFill>
                  <a:srgbClr val="000000"/>
                </a:solidFill>
                <a:latin typeface="+mj-lt"/>
              </a:rPr>
              <a:t>   outlay</a:t>
            </a:r>
          </a:p>
        </p:txBody>
      </p:sp>
      <p:sp>
        <p:nvSpPr>
          <p:cNvPr id="5125" name="Text Box 9"/>
          <p:cNvSpPr txBox="1">
            <a:spLocks noChangeArrowheads="1"/>
          </p:cNvSpPr>
          <p:nvPr/>
        </p:nvSpPr>
        <p:spPr bwMode="auto">
          <a:xfrm>
            <a:off x="0" y="237067"/>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ctr">
              <a:spcBef>
                <a:spcPct val="50000"/>
              </a:spcBef>
            </a:pPr>
            <a:r>
              <a:rPr lang="en-US" sz="3200" dirty="0">
                <a:solidFill>
                  <a:schemeClr val="bg1"/>
                </a:solidFill>
                <a:latin typeface="+mj-lt"/>
              </a:rPr>
              <a:t> The Benefits of Equipment </a:t>
            </a:r>
            <a:r>
              <a:rPr lang="en-US" sz="3200" dirty="0" smtClean="0">
                <a:solidFill>
                  <a:schemeClr val="bg1"/>
                </a:solidFill>
                <a:latin typeface="+mj-lt"/>
              </a:rPr>
              <a:t>Finance</a:t>
            </a:r>
            <a:endParaRPr lang="en-US" sz="3200" dirty="0">
              <a:solidFill>
                <a:schemeClr val="bg1"/>
              </a:solidFill>
              <a:latin typeface="+mj-lt"/>
            </a:endParaRPr>
          </a:p>
        </p:txBody>
      </p:sp>
      <p:sp>
        <p:nvSpPr>
          <p:cNvPr id="169994" name="Text Box 10"/>
          <p:cNvSpPr txBox="1">
            <a:spLocks noChangeArrowheads="1"/>
          </p:cNvSpPr>
          <p:nvPr/>
        </p:nvSpPr>
        <p:spPr bwMode="auto">
          <a:xfrm>
            <a:off x="661987" y="1820069"/>
            <a:ext cx="338894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j-lt"/>
              </a:rPr>
              <a:t>INCOME TAX</a:t>
            </a:r>
            <a:endParaRPr lang="en-US" sz="1800" b="1" i="1" dirty="0">
              <a:solidFill>
                <a:srgbClr val="000000"/>
              </a:solidFill>
              <a:latin typeface="+mj-lt"/>
            </a:endParaRPr>
          </a:p>
          <a:p>
            <a:pPr algn="l"/>
            <a:endParaRPr lang="en-US" sz="1800" b="1" i="1" dirty="0">
              <a:solidFill>
                <a:srgbClr val="000000"/>
              </a:solidFill>
              <a:latin typeface="+mj-lt"/>
            </a:endParaRPr>
          </a:p>
          <a:p>
            <a:pPr algn="l">
              <a:buFontTx/>
              <a:buChar char="•"/>
            </a:pPr>
            <a:r>
              <a:rPr lang="en-US" sz="1600" dirty="0">
                <a:solidFill>
                  <a:srgbClr val="000000"/>
                </a:solidFill>
                <a:latin typeface="+mj-lt"/>
              </a:rPr>
              <a:t> </a:t>
            </a:r>
            <a:r>
              <a:rPr lang="en-US" sz="1800" dirty="0">
                <a:solidFill>
                  <a:srgbClr val="000000"/>
                </a:solidFill>
                <a:latin typeface="+mj-lt"/>
              </a:rPr>
              <a:t>Alternative Minimum Tax issues</a:t>
            </a:r>
          </a:p>
          <a:p>
            <a:pPr>
              <a:buFontTx/>
              <a:buChar char="•"/>
            </a:pPr>
            <a:r>
              <a:rPr lang="en-US" sz="1800" dirty="0">
                <a:solidFill>
                  <a:srgbClr val="000000"/>
                </a:solidFill>
                <a:latin typeface="+mj-lt"/>
              </a:rPr>
              <a:t> Deduct 100% of Lease Payments</a:t>
            </a:r>
          </a:p>
          <a:p>
            <a:pPr algn="l">
              <a:buFontTx/>
              <a:buChar char="•"/>
            </a:pPr>
            <a:r>
              <a:rPr lang="en-US" sz="1800" dirty="0">
                <a:solidFill>
                  <a:srgbClr val="000000"/>
                </a:solidFill>
                <a:latin typeface="+mj-lt"/>
              </a:rPr>
              <a:t> Loss carry forwards</a:t>
            </a:r>
          </a:p>
          <a:p>
            <a:pPr algn="l">
              <a:buFontTx/>
              <a:buChar char="•"/>
            </a:pPr>
            <a:r>
              <a:rPr lang="en-US" sz="1800" dirty="0">
                <a:solidFill>
                  <a:srgbClr val="000000"/>
                </a:solidFill>
                <a:latin typeface="+mj-lt"/>
              </a:rPr>
              <a:t> Avoid 4th quarter 40% rule</a:t>
            </a:r>
          </a:p>
        </p:txBody>
      </p:sp>
      <p:pic>
        <p:nvPicPr>
          <p:cNvPr id="170000" name="Picture 16" descr="sam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7" y="1254918"/>
            <a:ext cx="9842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2" name="Picture 18" descr="cashflo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306" y="1145381"/>
            <a:ext cx="15319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4" name="Picture 20" descr="accounti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2912" y="3787775"/>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6" name="Picture 22" descr="mcvdge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0900" y="38798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6858000" y="318382"/>
            <a:ext cx="2133600" cy="365125"/>
          </a:xfrm>
        </p:spPr>
        <p:txBody>
          <a:bodyPr/>
          <a:lstStyle/>
          <a:p>
            <a:r>
              <a:rPr lang="en-US" dirty="0" smtClean="0">
                <a:solidFill>
                  <a:schemeClr val="bg1"/>
                </a:solidFill>
              </a:rPr>
              <a:t>33</a:t>
            </a:r>
            <a:endParaRPr lang="en-US" dirty="0">
              <a:solidFill>
                <a:schemeClr val="bg1"/>
              </a:solidFill>
            </a:endParaRPr>
          </a:p>
        </p:txBody>
      </p:sp>
    </p:spTree>
    <p:extLst>
      <p:ext uri="{BB962C8B-B14F-4D97-AF65-F5344CB8AC3E}">
        <p14:creationId xmlns:p14="http://schemas.microsoft.com/office/powerpoint/2010/main" val="63220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1889"/>
          </a:xfrm>
        </p:spPr>
        <p:txBody>
          <a:bodyPr>
            <a:normAutofit/>
          </a:bodyPr>
          <a:lstStyle/>
          <a:p>
            <a:r>
              <a:rPr lang="en-US" sz="3200" dirty="0" smtClean="0">
                <a:solidFill>
                  <a:schemeClr val="bg1"/>
                </a:solidFill>
              </a:rPr>
              <a:t>Why Equipment Finance?</a:t>
            </a:r>
            <a:endParaRPr lang="en-US" sz="3200" dirty="0">
              <a:solidFill>
                <a:schemeClr val="bg1"/>
              </a:solidFill>
            </a:endParaRPr>
          </a:p>
        </p:txBody>
      </p:sp>
      <p:sp>
        <p:nvSpPr>
          <p:cNvPr id="4" name="Content Placeholder 3"/>
          <p:cNvSpPr>
            <a:spLocks noGrp="1"/>
          </p:cNvSpPr>
          <p:nvPr>
            <p:ph idx="1"/>
          </p:nvPr>
        </p:nvSpPr>
        <p:spPr>
          <a:xfrm>
            <a:off x="457200" y="1182512"/>
            <a:ext cx="8229600" cy="4744156"/>
          </a:xfrm>
        </p:spPr>
        <p:txBody>
          <a:bodyPr>
            <a:normAutofit/>
          </a:bodyPr>
          <a:lstStyle/>
          <a:p>
            <a:pPr marL="0" indent="0">
              <a:buNone/>
            </a:pPr>
            <a:r>
              <a:rPr lang="en-US" sz="2400" b="1" dirty="0" smtClean="0"/>
              <a:t>There are two basic types of leases.</a:t>
            </a:r>
          </a:p>
          <a:p>
            <a:pPr marL="0" indent="0">
              <a:buNone/>
            </a:pPr>
            <a:endParaRPr lang="en-US" sz="1400" b="1" dirty="0" smtClean="0"/>
          </a:p>
          <a:p>
            <a:pPr lvl="1">
              <a:buFont typeface="Arial" pitchFamily="34" charset="0"/>
              <a:buChar char="•"/>
            </a:pPr>
            <a:r>
              <a:rPr lang="en-US" sz="2400" b="1" dirty="0" smtClean="0"/>
              <a:t>Tax Oriented Lease </a:t>
            </a:r>
            <a:r>
              <a:rPr lang="en-US" sz="2400" dirty="0" smtClean="0"/>
              <a:t>– The provider of the lease financing (the Lessor) purchases the equipment and is the owner of the equipment for tax purposes. The Lessor is entitled to the tax benefits of ownership (depreciation) and as a result can offer a lower rate to the company (Lessee).</a:t>
            </a:r>
          </a:p>
          <a:p>
            <a:pPr lvl="1">
              <a:buFont typeface="Arial" pitchFamily="34" charset="0"/>
              <a:buChar char="•"/>
            </a:pPr>
            <a:endParaRPr lang="en-US" sz="2400" dirty="0" smtClean="0"/>
          </a:p>
          <a:p>
            <a:pPr lvl="1">
              <a:buFont typeface="Arial" pitchFamily="34" charset="0"/>
              <a:buChar char="•"/>
            </a:pPr>
            <a:r>
              <a:rPr lang="en-US" sz="2400" b="1" dirty="0" smtClean="0"/>
              <a:t>Non-Tax Oriented (Capital) Lease </a:t>
            </a:r>
            <a:r>
              <a:rPr lang="en-US" sz="2400" dirty="0" smtClean="0"/>
              <a:t>– The Lessor provides 100% financing but the tax ownership remains with the Lessee</a:t>
            </a:r>
            <a:endParaRPr lang="en-US" sz="2400" dirty="0"/>
          </a:p>
          <a:p>
            <a:pPr marL="0" indent="0">
              <a:buNone/>
            </a:pPr>
            <a:endParaRPr lang="en-US" sz="2600" dirty="0" smtClean="0"/>
          </a:p>
          <a:p>
            <a:pPr marL="0" indent="0">
              <a:buNone/>
            </a:pPr>
            <a:endParaRPr lang="en-US" dirty="0"/>
          </a:p>
        </p:txBody>
      </p:sp>
      <p:sp>
        <p:nvSpPr>
          <p:cNvPr id="5" name="Slide Number Placeholder 5"/>
          <p:cNvSpPr>
            <a:spLocks noGrp="1"/>
          </p:cNvSpPr>
          <p:nvPr>
            <p:ph type="sldNum" sz="quarter" idx="12"/>
          </p:nvPr>
        </p:nvSpPr>
        <p:spPr>
          <a:xfrm>
            <a:off x="6858000" y="318382"/>
            <a:ext cx="2133600" cy="365125"/>
          </a:xfrm>
        </p:spPr>
        <p:txBody>
          <a:bodyPr/>
          <a:lstStyle/>
          <a:p>
            <a:fld id="{FF6F6980-9886-5644-BAF0-C65107716713}"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3043000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329267"/>
            <a:ext cx="8229600" cy="4525963"/>
          </a:xfrm>
        </p:spPr>
        <p:txBody>
          <a:bodyPr>
            <a:normAutofit/>
          </a:bodyPr>
          <a:lstStyle/>
          <a:p>
            <a:pPr>
              <a:lnSpc>
                <a:spcPct val="80000"/>
              </a:lnSpc>
            </a:pPr>
            <a:r>
              <a:rPr lang="en-US" sz="2000" b="1" u="sng" dirty="0"/>
              <a:t>Lease </a:t>
            </a:r>
            <a:r>
              <a:rPr lang="en-US" sz="2000" b="1" u="sng" dirty="0" smtClean="0"/>
              <a:t>Structures</a:t>
            </a:r>
            <a:endParaRPr lang="en-US" sz="2000" b="1" u="sng" dirty="0"/>
          </a:p>
          <a:p>
            <a:pPr lvl="1">
              <a:lnSpc>
                <a:spcPct val="80000"/>
              </a:lnSpc>
            </a:pPr>
            <a:r>
              <a:rPr lang="en-US" sz="1800" dirty="0"/>
              <a:t>Tax Oriented:</a:t>
            </a:r>
          </a:p>
          <a:p>
            <a:pPr lvl="2">
              <a:lnSpc>
                <a:spcPct val="80000"/>
              </a:lnSpc>
            </a:pPr>
            <a:r>
              <a:rPr lang="en-US" sz="1600" dirty="0"/>
              <a:t>FMV: Capital and Operating</a:t>
            </a:r>
          </a:p>
          <a:p>
            <a:pPr lvl="2">
              <a:lnSpc>
                <a:spcPct val="80000"/>
              </a:lnSpc>
            </a:pPr>
            <a:r>
              <a:rPr lang="en-US" sz="1600" dirty="0"/>
              <a:t>Terminal Rental Adjustment Clause (TRAC): Trucks, Tractors, Trailers</a:t>
            </a:r>
          </a:p>
          <a:p>
            <a:pPr lvl="2">
              <a:lnSpc>
                <a:spcPct val="80000"/>
              </a:lnSpc>
            </a:pPr>
            <a:r>
              <a:rPr lang="en-US" sz="1600" dirty="0"/>
              <a:t>Split-TRAC: Operating Lease treatment (lessee </a:t>
            </a:r>
            <a:r>
              <a:rPr lang="en-US" sz="1600" dirty="0" smtClean="0"/>
              <a:t>guarantees part of residual </a:t>
            </a:r>
            <a:r>
              <a:rPr lang="en-US" sz="1600" dirty="0"/>
              <a:t>position)</a:t>
            </a:r>
          </a:p>
          <a:p>
            <a:pPr lvl="1">
              <a:lnSpc>
                <a:spcPct val="80000"/>
              </a:lnSpc>
            </a:pPr>
            <a:r>
              <a:rPr lang="en-US" sz="1800" dirty="0"/>
              <a:t>Non-Tax Oriented Capital Lease</a:t>
            </a:r>
          </a:p>
          <a:p>
            <a:pPr lvl="1">
              <a:lnSpc>
                <a:spcPct val="80000"/>
              </a:lnSpc>
            </a:pPr>
            <a:r>
              <a:rPr lang="en-US" sz="1800" dirty="0"/>
              <a:t>Synthetic Lease Structures</a:t>
            </a:r>
          </a:p>
          <a:p>
            <a:pPr lvl="1">
              <a:lnSpc>
                <a:spcPct val="80000"/>
              </a:lnSpc>
            </a:pPr>
            <a:r>
              <a:rPr lang="en-US" sz="1800" dirty="0"/>
              <a:t>Lease Line </a:t>
            </a:r>
            <a:r>
              <a:rPr lang="en-US" sz="1800" dirty="0" smtClean="0"/>
              <a:t>Approvals</a:t>
            </a:r>
          </a:p>
          <a:p>
            <a:pPr marL="457200" lvl="1" indent="0">
              <a:lnSpc>
                <a:spcPct val="80000"/>
              </a:lnSpc>
              <a:buNone/>
            </a:pPr>
            <a:endParaRPr lang="en-US" sz="1800" dirty="0"/>
          </a:p>
          <a:p>
            <a:pPr>
              <a:lnSpc>
                <a:spcPct val="80000"/>
              </a:lnSpc>
            </a:pPr>
            <a:r>
              <a:rPr lang="en-US" sz="2000" b="1" u="sng" dirty="0" smtClean="0"/>
              <a:t>Loans</a:t>
            </a:r>
            <a:endParaRPr lang="en-US" sz="2000" b="1" u="sng" dirty="0"/>
          </a:p>
          <a:p>
            <a:pPr lvl="1">
              <a:lnSpc>
                <a:spcPct val="80000"/>
              </a:lnSpc>
            </a:pPr>
            <a:r>
              <a:rPr lang="en-US" sz="1800" dirty="0"/>
              <a:t>Senior Term </a:t>
            </a:r>
            <a:r>
              <a:rPr lang="en-US" sz="1800" dirty="0" smtClean="0"/>
              <a:t>Debt</a:t>
            </a:r>
          </a:p>
          <a:p>
            <a:pPr marL="457200" lvl="1" indent="0">
              <a:lnSpc>
                <a:spcPct val="80000"/>
              </a:lnSpc>
              <a:buNone/>
            </a:pPr>
            <a:endParaRPr lang="en-US" sz="1800" dirty="0"/>
          </a:p>
          <a:p>
            <a:pPr>
              <a:lnSpc>
                <a:spcPct val="80000"/>
              </a:lnSpc>
            </a:pPr>
            <a:r>
              <a:rPr lang="en-US" sz="2000" b="1" u="sng" dirty="0"/>
              <a:t>Finance </a:t>
            </a:r>
            <a:r>
              <a:rPr lang="en-US" sz="2000" b="1" u="sng" dirty="0" smtClean="0"/>
              <a:t>Options</a:t>
            </a:r>
            <a:endParaRPr lang="en-US" sz="2000" b="1" u="sng" dirty="0"/>
          </a:p>
          <a:p>
            <a:pPr lvl="1">
              <a:lnSpc>
                <a:spcPct val="80000"/>
              </a:lnSpc>
            </a:pPr>
            <a:r>
              <a:rPr lang="en-US" sz="1800" dirty="0"/>
              <a:t>New and Used Equipment</a:t>
            </a:r>
          </a:p>
          <a:p>
            <a:pPr lvl="1">
              <a:lnSpc>
                <a:spcPct val="80000"/>
              </a:lnSpc>
            </a:pPr>
            <a:r>
              <a:rPr lang="en-US" sz="1800" dirty="0"/>
              <a:t>Fixed or Floating Rate Options</a:t>
            </a:r>
          </a:p>
          <a:p>
            <a:pPr lvl="1">
              <a:lnSpc>
                <a:spcPct val="80000"/>
              </a:lnSpc>
            </a:pPr>
            <a:r>
              <a:rPr lang="en-US" sz="1800" dirty="0"/>
              <a:t>Sale and Leaseback</a:t>
            </a:r>
          </a:p>
          <a:p>
            <a:pPr>
              <a:lnSpc>
                <a:spcPct val="80000"/>
              </a:lnSpc>
            </a:pPr>
            <a:endParaRPr lang="en-US" sz="2000" dirty="0"/>
          </a:p>
        </p:txBody>
      </p:sp>
      <p:sp>
        <p:nvSpPr>
          <p:cNvPr id="5" name="Text Box 9"/>
          <p:cNvSpPr txBox="1">
            <a:spLocks noChangeArrowheads="1"/>
          </p:cNvSpPr>
          <p:nvPr/>
        </p:nvSpPr>
        <p:spPr bwMode="auto">
          <a:xfrm>
            <a:off x="0" y="237067"/>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ctr">
              <a:spcBef>
                <a:spcPct val="50000"/>
              </a:spcBef>
            </a:pPr>
            <a:r>
              <a:rPr lang="en-US" sz="3200" dirty="0" smtClean="0">
                <a:solidFill>
                  <a:schemeClr val="bg1"/>
                </a:solidFill>
                <a:latin typeface="+mj-lt"/>
              </a:rPr>
              <a:t>Lease Structures</a:t>
            </a:r>
            <a:endParaRPr lang="en-US" sz="3200" dirty="0">
              <a:solidFill>
                <a:schemeClr val="bg1"/>
              </a:solidFill>
              <a:latin typeface="+mj-lt"/>
            </a:endParaRPr>
          </a:p>
        </p:txBody>
      </p:sp>
      <p:sp>
        <p:nvSpPr>
          <p:cNvPr id="4" name="Slide Number Placeholder 5"/>
          <p:cNvSpPr>
            <a:spLocks noGrp="1"/>
          </p:cNvSpPr>
          <p:nvPr>
            <p:ph type="sldNum" sz="quarter" idx="12"/>
          </p:nvPr>
        </p:nvSpPr>
        <p:spPr>
          <a:xfrm>
            <a:off x="6858000" y="318382"/>
            <a:ext cx="2133600" cy="365125"/>
          </a:xfrm>
        </p:spPr>
        <p:txBody>
          <a:bodyPr/>
          <a:lstStyle/>
          <a:p>
            <a:fld id="{FF6F6980-9886-5644-BAF0-C65107716713}"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1238780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0" y="237067"/>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ctr">
              <a:spcBef>
                <a:spcPct val="50000"/>
              </a:spcBef>
            </a:pPr>
            <a:r>
              <a:rPr lang="en-US" sz="3200" dirty="0" smtClean="0">
                <a:solidFill>
                  <a:schemeClr val="bg1"/>
                </a:solidFill>
                <a:latin typeface="+mj-lt"/>
              </a:rPr>
              <a:t>Lease vs. Loan Analysis Assumptions</a:t>
            </a:r>
            <a:endParaRPr lang="en-US" sz="3200" dirty="0">
              <a:solidFill>
                <a:schemeClr val="bg1"/>
              </a:solidFill>
              <a:latin typeface="+mj-lt"/>
            </a:endParaRPr>
          </a:p>
        </p:txBody>
      </p:sp>
      <p:sp>
        <p:nvSpPr>
          <p:cNvPr id="7171" name="Rectangle 3"/>
          <p:cNvSpPr>
            <a:spLocks noGrp="1" noChangeArrowheads="1"/>
          </p:cNvSpPr>
          <p:nvPr>
            <p:ph type="body" idx="1"/>
          </p:nvPr>
        </p:nvSpPr>
        <p:spPr>
          <a:xfrm>
            <a:off x="161925" y="1219200"/>
            <a:ext cx="8839200" cy="5000978"/>
          </a:xfrm>
        </p:spPr>
        <p:txBody>
          <a:bodyPr>
            <a:normAutofit/>
          </a:bodyPr>
          <a:lstStyle/>
          <a:p>
            <a:pPr marL="228600" indent="-228600">
              <a:lnSpc>
                <a:spcPct val="150000"/>
              </a:lnSpc>
              <a:tabLst>
                <a:tab pos="2400300" algn="l"/>
              </a:tabLst>
            </a:pPr>
            <a:r>
              <a:rPr lang="en-US" sz="1800" dirty="0"/>
              <a:t>Lease/Loan Terms:	</a:t>
            </a:r>
            <a:r>
              <a:rPr lang="en-US" sz="1800" dirty="0" smtClean="0"/>
              <a:t>7 year</a:t>
            </a:r>
            <a:r>
              <a:rPr lang="en-US" sz="1800" dirty="0"/>
              <a:t>; monthly payments in arrears</a:t>
            </a:r>
          </a:p>
          <a:p>
            <a:pPr marL="228600" indent="-228600">
              <a:lnSpc>
                <a:spcPct val="150000"/>
              </a:lnSpc>
              <a:tabLst>
                <a:tab pos="2400300" algn="l"/>
              </a:tabLst>
            </a:pPr>
            <a:r>
              <a:rPr lang="en-US" sz="1800" dirty="0"/>
              <a:t>Funding Date:	Assumed July 15, 2012</a:t>
            </a:r>
          </a:p>
          <a:p>
            <a:pPr marL="228600" indent="-228600">
              <a:lnSpc>
                <a:spcPct val="150000"/>
              </a:lnSpc>
              <a:tabLst>
                <a:tab pos="2400300" algn="l"/>
              </a:tabLst>
            </a:pPr>
            <a:r>
              <a:rPr lang="en-US" sz="1800" dirty="0"/>
              <a:t>Tax Depreciation:	7 year MACRS (pricing shown with and without 50% bonus depr)</a:t>
            </a:r>
          </a:p>
          <a:p>
            <a:pPr marL="228600" indent="-228600">
              <a:lnSpc>
                <a:spcPct val="150000"/>
              </a:lnSpc>
              <a:tabLst>
                <a:tab pos="2400300" algn="l"/>
              </a:tabLst>
            </a:pPr>
            <a:r>
              <a:rPr lang="en-US" sz="1800" dirty="0"/>
              <a:t>EBO (Lease):	Single fixed price early buyout option (EBO) option 12 months prior </a:t>
            </a:r>
            <a:r>
              <a:rPr lang="en-US" sz="1800" dirty="0" smtClean="0"/>
              <a:t>	to end </a:t>
            </a:r>
            <a:r>
              <a:rPr lang="en-US" sz="1800" dirty="0"/>
              <a:t>of lease term</a:t>
            </a:r>
          </a:p>
          <a:p>
            <a:pPr marL="228600" indent="-228600">
              <a:lnSpc>
                <a:spcPct val="150000"/>
              </a:lnSpc>
              <a:tabLst>
                <a:tab pos="2400300" algn="l"/>
              </a:tabLst>
            </a:pPr>
            <a:r>
              <a:rPr lang="en-US" sz="1800" dirty="0"/>
              <a:t>End of Lease Options:</a:t>
            </a:r>
          </a:p>
          <a:p>
            <a:pPr lvl="1">
              <a:lnSpc>
                <a:spcPct val="150000"/>
              </a:lnSpc>
              <a:tabLst>
                <a:tab pos="2400300" algn="l"/>
              </a:tabLst>
            </a:pPr>
            <a:r>
              <a:rPr lang="en-US" sz="1400" dirty="0"/>
              <a:t>Purchase for Fair Market Value</a:t>
            </a:r>
          </a:p>
          <a:p>
            <a:pPr lvl="1">
              <a:lnSpc>
                <a:spcPct val="150000"/>
              </a:lnSpc>
              <a:tabLst>
                <a:tab pos="2400300" algn="l"/>
              </a:tabLst>
            </a:pPr>
            <a:r>
              <a:rPr lang="en-US" sz="1400" dirty="0"/>
              <a:t>Renew lease at Fair Rental Value</a:t>
            </a:r>
          </a:p>
          <a:p>
            <a:pPr lvl="1">
              <a:lnSpc>
                <a:spcPct val="150000"/>
              </a:lnSpc>
              <a:tabLst>
                <a:tab pos="2400300" algn="l"/>
              </a:tabLst>
            </a:pPr>
            <a:r>
              <a:rPr lang="en-US" sz="1400" dirty="0"/>
              <a:t>Return equipment to the lessor</a:t>
            </a:r>
          </a:p>
          <a:p>
            <a:pPr marL="228600" indent="-228600">
              <a:lnSpc>
                <a:spcPct val="150000"/>
              </a:lnSpc>
              <a:tabLst>
                <a:tab pos="2400300" algn="l"/>
              </a:tabLst>
            </a:pPr>
            <a:r>
              <a:rPr lang="en-US" sz="1800" dirty="0"/>
              <a:t>Loan Assumptions:	Assumes 100% financing; fully amortizing over the term</a:t>
            </a:r>
          </a:p>
        </p:txBody>
      </p:sp>
      <p:sp>
        <p:nvSpPr>
          <p:cNvPr id="7" name="Slide Number Placeholder 5"/>
          <p:cNvSpPr>
            <a:spLocks noGrp="1"/>
          </p:cNvSpPr>
          <p:nvPr>
            <p:ph type="sldNum" sz="quarter" idx="12"/>
          </p:nvPr>
        </p:nvSpPr>
        <p:spPr>
          <a:xfrm>
            <a:off x="6858000" y="318382"/>
            <a:ext cx="2133600" cy="365125"/>
          </a:xfrm>
        </p:spPr>
        <p:txBody>
          <a:bodyPr/>
          <a:lstStyle/>
          <a:p>
            <a:fld id="{FF6F6980-9886-5644-BAF0-C65107716713}"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3179249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5" name="Group 35"/>
          <p:cNvGraphicFramePr>
            <a:graphicFrameLocks noGrp="1"/>
          </p:cNvGraphicFramePr>
          <p:nvPr>
            <p:ph idx="1"/>
          </p:nvPr>
        </p:nvGraphicFramePr>
        <p:xfrm>
          <a:off x="457200" y="1600200"/>
          <a:ext cx="8229600" cy="2896363"/>
        </p:xfrm>
        <a:graphic>
          <a:graphicData uri="http://schemas.openxmlformats.org/drawingml/2006/table">
            <a:tbl>
              <a:tblPr/>
              <a:tblGrid>
                <a:gridCol w="1646238"/>
                <a:gridCol w="1646237"/>
                <a:gridCol w="1546225"/>
                <a:gridCol w="1744663"/>
                <a:gridCol w="1646237"/>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Monthly Payment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of Equipment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Full Term Implicit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Fixed EBO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Amount- 6 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Implicit Rate to the EBO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Loan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1.358152%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Lease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(w/50% bonus)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1.104986%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$332,487 (33.25%)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Lease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(w/o 50% bonus)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1.128544%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$335,731 (33.57%)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 Box 9"/>
          <p:cNvSpPr txBox="1">
            <a:spLocks noChangeArrowheads="1"/>
          </p:cNvSpPr>
          <p:nvPr/>
        </p:nvSpPr>
        <p:spPr bwMode="auto">
          <a:xfrm>
            <a:off x="0" y="237067"/>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ctr">
              <a:spcBef>
                <a:spcPct val="50000"/>
              </a:spcBef>
            </a:pPr>
            <a:r>
              <a:rPr lang="en-US" sz="3200" dirty="0" smtClean="0">
                <a:solidFill>
                  <a:schemeClr val="bg1"/>
                </a:solidFill>
                <a:latin typeface="+mj-lt"/>
              </a:rPr>
              <a:t>7 Year Term Economic Analysis</a:t>
            </a:r>
            <a:endParaRPr lang="en-US" sz="3200" dirty="0">
              <a:solidFill>
                <a:schemeClr val="bg1"/>
              </a:solidFill>
              <a:latin typeface="+mj-lt"/>
            </a:endParaRPr>
          </a:p>
        </p:txBody>
      </p:sp>
      <p:sp>
        <p:nvSpPr>
          <p:cNvPr id="15" name="Slide Number Placeholder 5"/>
          <p:cNvSpPr>
            <a:spLocks noGrp="1"/>
          </p:cNvSpPr>
          <p:nvPr>
            <p:ph type="sldNum" sz="quarter" idx="4294967295"/>
          </p:nvPr>
        </p:nvSpPr>
        <p:spPr>
          <a:xfrm>
            <a:off x="6858000" y="346891"/>
            <a:ext cx="2133600" cy="365125"/>
          </a:xfrm>
          <a:prstGeom prst="rect">
            <a:avLst/>
          </a:prstGeom>
        </p:spPr>
        <p:txBody>
          <a:bodyPr/>
          <a:lstStyle/>
          <a:p>
            <a:pPr algn="r"/>
            <a:fld id="{FF6F6980-9886-5644-BAF0-C65107716713}" type="slidenum">
              <a:rPr lang="en-US" sz="1200" smtClean="0">
                <a:solidFill>
                  <a:schemeClr val="bg1"/>
                </a:solidFill>
              </a:rPr>
              <a:pPr algn="r"/>
              <a:t>37</a:t>
            </a:fld>
            <a:endParaRPr lang="en-US" sz="1200" dirty="0">
              <a:solidFill>
                <a:schemeClr val="bg1"/>
              </a:solidFill>
            </a:endParaRPr>
          </a:p>
        </p:txBody>
      </p:sp>
    </p:spTree>
    <p:extLst>
      <p:ext uri="{BB962C8B-B14F-4D97-AF65-F5344CB8AC3E}">
        <p14:creationId xmlns:p14="http://schemas.microsoft.com/office/powerpoint/2010/main" val="4036021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09550"/>
            <a:ext cx="9143999" cy="523875"/>
          </a:xfrm>
        </p:spPr>
        <p:txBody>
          <a:bodyPr>
            <a:noAutofit/>
          </a:bodyPr>
          <a:lstStyle/>
          <a:p>
            <a:r>
              <a:rPr lang="en-US" sz="3200" dirty="0">
                <a:solidFill>
                  <a:schemeClr val="bg1"/>
                </a:solidFill>
              </a:rPr>
              <a:t>7 Year Term Accounting Analysis</a:t>
            </a:r>
          </a:p>
        </p:txBody>
      </p:sp>
      <p:graphicFrame>
        <p:nvGraphicFramePr>
          <p:cNvPr id="11435" name="Group 171"/>
          <p:cNvGraphicFramePr>
            <a:graphicFrameLocks noGrp="1"/>
          </p:cNvGraphicFramePr>
          <p:nvPr>
            <p:ph idx="1"/>
          </p:nvPr>
        </p:nvGraphicFramePr>
        <p:xfrm>
          <a:off x="342900" y="1171575"/>
          <a:ext cx="8229600" cy="4044253"/>
        </p:xfrm>
        <a:graphic>
          <a:graphicData uri="http://schemas.openxmlformats.org/drawingml/2006/table">
            <a:tbl>
              <a:tblPr/>
              <a:tblGrid>
                <a:gridCol w="1646238"/>
                <a:gridCol w="1646237"/>
                <a:gridCol w="1644650"/>
                <a:gridCol w="1646238"/>
                <a:gridCol w="1646237"/>
              </a:tblGrid>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Loan Expense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Depreciation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Total Loan Expense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Expense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C2C2"/>
                    </a:solidFill>
                  </a:tcPr>
                </a:tc>
              </a:tr>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$15,543.54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$59,523.81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$75,067.35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$56,427.20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$33,865.79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$176,722.93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$28,859.79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$171,716.93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$23,659.69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$166,516.83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$18,257.97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$161,115.12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$12,646.82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$155,503.96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$6,818.11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$142,857.14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$149,675.25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$1,195.99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$83,333.33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$84,529.32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$78,998.08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414" name="Text Box 150"/>
          <p:cNvSpPr txBox="1">
            <a:spLocks noChangeArrowheads="1"/>
          </p:cNvSpPr>
          <p:nvPr/>
        </p:nvSpPr>
        <p:spPr bwMode="auto">
          <a:xfrm>
            <a:off x="381000" y="5341938"/>
            <a:ext cx="6953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dirty="0"/>
              <a:t>* -	</a:t>
            </a:r>
            <a:r>
              <a:rPr lang="en-US" sz="1400" dirty="0"/>
              <a:t>Straight Line Lease Expense and Off-Balance Sheet Treatment are allowed under </a:t>
            </a:r>
            <a:r>
              <a:rPr lang="en-US" sz="1400" i="1" u="sng" dirty="0"/>
              <a:t>current</a:t>
            </a:r>
            <a:r>
              <a:rPr lang="en-US" sz="1400" dirty="0"/>
              <a:t> FASB 13 Lease Accounting. Assumes no Bonus depreciation.</a:t>
            </a:r>
          </a:p>
        </p:txBody>
      </p:sp>
      <p:sp>
        <p:nvSpPr>
          <p:cNvPr id="7" name="Slide Number Placeholder 5"/>
          <p:cNvSpPr>
            <a:spLocks noGrp="1"/>
          </p:cNvSpPr>
          <p:nvPr>
            <p:ph type="sldNum" sz="quarter" idx="4294967295"/>
          </p:nvPr>
        </p:nvSpPr>
        <p:spPr>
          <a:xfrm>
            <a:off x="6858000" y="288925"/>
            <a:ext cx="2133600" cy="365125"/>
          </a:xfrm>
          <a:prstGeom prst="rect">
            <a:avLst/>
          </a:prstGeom>
        </p:spPr>
        <p:txBody>
          <a:bodyPr/>
          <a:lstStyle/>
          <a:p>
            <a:pPr algn="r"/>
            <a:fld id="{FF6F6980-9886-5644-BAF0-C65107716713}" type="slidenum">
              <a:rPr lang="en-US" sz="1200" smtClean="0">
                <a:solidFill>
                  <a:schemeClr val="bg1"/>
                </a:solidFill>
              </a:rPr>
              <a:pPr algn="r"/>
              <a:t>38</a:t>
            </a:fld>
            <a:endParaRPr lang="en-US" sz="1200" dirty="0">
              <a:solidFill>
                <a:schemeClr val="bg1"/>
              </a:solidFill>
            </a:endParaRPr>
          </a:p>
        </p:txBody>
      </p:sp>
    </p:spTree>
    <p:extLst>
      <p:ext uri="{BB962C8B-B14F-4D97-AF65-F5344CB8AC3E}">
        <p14:creationId xmlns:p14="http://schemas.microsoft.com/office/powerpoint/2010/main" val="1884012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08403"/>
            <a:ext cx="9144000" cy="558852"/>
          </a:xfrm>
        </p:spPr>
        <p:txBody>
          <a:bodyPr>
            <a:noAutofit/>
          </a:bodyPr>
          <a:lstStyle/>
          <a:p>
            <a:r>
              <a:rPr lang="en-US" sz="3200" dirty="0">
                <a:solidFill>
                  <a:schemeClr val="bg1"/>
                </a:solidFill>
              </a:rPr>
              <a:t>Other Considerations</a:t>
            </a:r>
          </a:p>
        </p:txBody>
      </p:sp>
      <p:sp>
        <p:nvSpPr>
          <p:cNvPr id="13315" name="Rectangle 3"/>
          <p:cNvSpPr>
            <a:spLocks noGrp="1" noChangeArrowheads="1"/>
          </p:cNvSpPr>
          <p:nvPr>
            <p:ph type="body" idx="1"/>
          </p:nvPr>
        </p:nvSpPr>
        <p:spPr>
          <a:xfrm>
            <a:off x="152400" y="1332089"/>
            <a:ext cx="8839200" cy="4525963"/>
          </a:xfrm>
        </p:spPr>
        <p:txBody>
          <a:bodyPr>
            <a:noAutofit/>
          </a:bodyPr>
          <a:lstStyle/>
          <a:p>
            <a:pPr marL="228600" indent="-228600">
              <a:tabLst>
                <a:tab pos="2400300" algn="l"/>
              </a:tabLst>
            </a:pPr>
            <a:r>
              <a:rPr lang="en-US" sz="2000" dirty="0"/>
              <a:t>Current and future tax positions</a:t>
            </a:r>
          </a:p>
          <a:p>
            <a:pPr lvl="1">
              <a:tabLst>
                <a:tab pos="2400300" algn="l"/>
              </a:tabLst>
            </a:pPr>
            <a:r>
              <a:rPr lang="en-US" sz="1800" dirty="0"/>
              <a:t>Anticipated equipment acquisition</a:t>
            </a:r>
          </a:p>
          <a:p>
            <a:pPr lvl="1">
              <a:tabLst>
                <a:tab pos="2400300" algn="l"/>
              </a:tabLst>
            </a:pPr>
            <a:r>
              <a:rPr lang="en-US" sz="1800" dirty="0"/>
              <a:t>AMT</a:t>
            </a:r>
          </a:p>
          <a:p>
            <a:pPr lvl="1">
              <a:tabLst>
                <a:tab pos="2400300" algn="l"/>
              </a:tabLst>
            </a:pPr>
            <a:r>
              <a:rPr lang="en-US" sz="1800" dirty="0"/>
              <a:t>Loss Carry Forwards</a:t>
            </a:r>
          </a:p>
          <a:p>
            <a:pPr marL="228600" indent="-228600">
              <a:lnSpc>
                <a:spcPct val="150000"/>
              </a:lnSpc>
              <a:tabLst>
                <a:tab pos="2400300" algn="l"/>
              </a:tabLst>
            </a:pPr>
            <a:r>
              <a:rPr lang="en-US" sz="2000" dirty="0"/>
              <a:t>Financing Caps under Credit Facilities</a:t>
            </a:r>
          </a:p>
          <a:p>
            <a:pPr marL="228600" indent="-228600">
              <a:lnSpc>
                <a:spcPct val="150000"/>
              </a:lnSpc>
              <a:tabLst>
                <a:tab pos="2400300" algn="l"/>
              </a:tabLst>
            </a:pPr>
            <a:r>
              <a:rPr lang="en-US" sz="2000" dirty="0"/>
              <a:t>Lease benefit will be more significant for assets with shorter MACRS</a:t>
            </a:r>
          </a:p>
          <a:p>
            <a:pPr marL="228600" indent="-228600">
              <a:lnSpc>
                <a:spcPct val="150000"/>
              </a:lnSpc>
              <a:tabLst>
                <a:tab pos="2400300" algn="l"/>
              </a:tabLst>
            </a:pPr>
            <a:r>
              <a:rPr lang="en-US" sz="2000" dirty="0"/>
              <a:t>Operational flexibility/Return option under lease financing</a:t>
            </a:r>
          </a:p>
          <a:p>
            <a:pPr marL="228600" indent="-228600">
              <a:lnSpc>
                <a:spcPct val="150000"/>
              </a:lnSpc>
              <a:tabLst>
                <a:tab pos="2400300" algn="l"/>
              </a:tabLst>
            </a:pPr>
            <a:r>
              <a:rPr lang="en-US" sz="2000" dirty="0"/>
              <a:t>Expected changes in accounting rules in 2016</a:t>
            </a:r>
          </a:p>
          <a:p>
            <a:pPr lvl="1">
              <a:tabLst>
                <a:tab pos="2400300" algn="l"/>
              </a:tabLst>
            </a:pPr>
            <a:r>
              <a:rPr lang="en-US" sz="1800" dirty="0"/>
              <a:t>Leases on balance sheet</a:t>
            </a:r>
          </a:p>
          <a:p>
            <a:pPr lvl="1">
              <a:tabLst>
                <a:tab pos="2400300" algn="l"/>
              </a:tabLst>
            </a:pPr>
            <a:r>
              <a:rPr lang="en-US" sz="1800" dirty="0"/>
              <a:t>Straight line expense on P&amp;L – eliminated for many equipment leases (vs. Real Estate)</a:t>
            </a:r>
          </a:p>
        </p:txBody>
      </p:sp>
      <p:sp>
        <p:nvSpPr>
          <p:cNvPr id="5" name="Slide Number Placeholder 5"/>
          <p:cNvSpPr>
            <a:spLocks noGrp="1"/>
          </p:cNvSpPr>
          <p:nvPr>
            <p:ph type="sldNum" sz="quarter" idx="12"/>
          </p:nvPr>
        </p:nvSpPr>
        <p:spPr>
          <a:xfrm>
            <a:off x="6858000" y="318382"/>
            <a:ext cx="2133600" cy="365125"/>
          </a:xfrm>
        </p:spPr>
        <p:txBody>
          <a:bodyPr/>
          <a:lstStyle/>
          <a:p>
            <a:fld id="{FF6F6980-9886-5644-BAF0-C65107716713}"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4077783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25321"/>
            <a:ext cx="9144000" cy="10018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Industry Overview</a:t>
            </a:r>
            <a:endParaRPr lang="en-US" sz="4000" b="1" dirty="0"/>
          </a:p>
        </p:txBody>
      </p:sp>
    </p:spTree>
    <p:extLst>
      <p:ext uri="{BB962C8B-B14F-4D97-AF65-F5344CB8AC3E}">
        <p14:creationId xmlns:p14="http://schemas.microsoft.com/office/powerpoint/2010/main" val="817192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25321"/>
            <a:ext cx="9144000" cy="10018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Basics of Tax and </a:t>
            </a:r>
            <a:r>
              <a:rPr lang="en-US" sz="4000" b="1" dirty="0" smtClean="0"/>
              <a:t>Accounting</a:t>
            </a:r>
            <a:endParaRPr lang="en-US" sz="4000" b="1" dirty="0"/>
          </a:p>
        </p:txBody>
      </p:sp>
      <p:sp>
        <p:nvSpPr>
          <p:cNvPr id="3" name="Slide Number Placeholder 5"/>
          <p:cNvSpPr>
            <a:spLocks noGrp="1"/>
          </p:cNvSpPr>
          <p:nvPr>
            <p:ph type="sldNum" sz="quarter" idx="12"/>
          </p:nvPr>
        </p:nvSpPr>
        <p:spPr>
          <a:xfrm>
            <a:off x="6858000" y="318382"/>
            <a:ext cx="2133600" cy="365125"/>
          </a:xfrm>
        </p:spPr>
        <p:txBody>
          <a:bodyPr/>
          <a:lstStyle/>
          <a:p>
            <a:fld id="{FF6F6980-9886-5644-BAF0-C65107716713}"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4218417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4444" y="1275644"/>
            <a:ext cx="7890934" cy="41204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t>Who </a:t>
            </a:r>
            <a:r>
              <a:rPr lang="en-US" sz="2800" b="1" dirty="0"/>
              <a:t>gets the tax benefits from the equipment? </a:t>
            </a:r>
            <a:endParaRPr lang="en-US" sz="2800" b="1" dirty="0" smtClean="0"/>
          </a:p>
          <a:p>
            <a:pPr algn="l"/>
            <a:endParaRPr lang="en-US" sz="2800" dirty="0"/>
          </a:p>
          <a:p>
            <a:pPr marL="571500" indent="-571500" algn="l">
              <a:buFont typeface="Arial" pitchFamily="34" charset="0"/>
              <a:buChar char="•"/>
            </a:pPr>
            <a:r>
              <a:rPr lang="en-US" sz="2800" dirty="0" smtClean="0"/>
              <a:t>Is </a:t>
            </a:r>
            <a:r>
              <a:rPr lang="en-US" sz="2800" dirty="0"/>
              <a:t>the transaction a true lease (also called a tax lease)? or, </a:t>
            </a:r>
            <a:endParaRPr lang="en-US" sz="2800" dirty="0" smtClean="0"/>
          </a:p>
          <a:p>
            <a:pPr marL="571500" indent="-571500" algn="l">
              <a:buFont typeface="Arial" pitchFamily="34" charset="0"/>
              <a:buChar char="•"/>
            </a:pPr>
            <a:r>
              <a:rPr lang="en-US" sz="2800" dirty="0" smtClean="0"/>
              <a:t>Is </a:t>
            </a:r>
            <a:r>
              <a:rPr lang="en-US" sz="2800" dirty="0"/>
              <a:t>it a conditional sales lease (also called a non-tax lease)? </a:t>
            </a:r>
          </a:p>
        </p:txBody>
      </p:sp>
      <p:sp>
        <p:nvSpPr>
          <p:cNvPr id="3" name="Rectangle 2"/>
          <p:cNvSpPr>
            <a:spLocks noGrp="1" noChangeArrowheads="1"/>
          </p:cNvSpPr>
          <p:nvPr>
            <p:ph type="title"/>
          </p:nvPr>
        </p:nvSpPr>
        <p:spPr>
          <a:xfrm>
            <a:off x="0" y="209550"/>
            <a:ext cx="9143999" cy="523875"/>
          </a:xfrm>
        </p:spPr>
        <p:txBody>
          <a:bodyPr>
            <a:noAutofit/>
          </a:bodyPr>
          <a:lstStyle/>
          <a:p>
            <a:r>
              <a:rPr lang="en-US" sz="3200" dirty="0" smtClean="0">
                <a:solidFill>
                  <a:schemeClr val="bg1"/>
                </a:solidFill>
              </a:rPr>
              <a:t>Tax</a:t>
            </a:r>
            <a:endParaRPr lang="en-US" sz="3200" dirty="0">
              <a:solidFill>
                <a:schemeClr val="bg1"/>
              </a:solidFill>
            </a:endParaRPr>
          </a:p>
        </p:txBody>
      </p:sp>
      <p:sp>
        <p:nvSpPr>
          <p:cNvPr id="5" name="Slide Number Placeholder 5"/>
          <p:cNvSpPr>
            <a:spLocks noGrp="1"/>
          </p:cNvSpPr>
          <p:nvPr>
            <p:ph type="sldNum" sz="quarter" idx="12"/>
          </p:nvPr>
        </p:nvSpPr>
        <p:spPr>
          <a:xfrm>
            <a:off x="6858000" y="318382"/>
            <a:ext cx="2133600" cy="365125"/>
          </a:xfrm>
        </p:spPr>
        <p:txBody>
          <a:bodyPr/>
          <a:lstStyle/>
          <a:p>
            <a:fld id="{FF6F6980-9886-5644-BAF0-C65107716713}"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2333434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4444" y="1275644"/>
            <a:ext cx="7890934" cy="4120445"/>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t>True Lease</a:t>
            </a:r>
          </a:p>
          <a:p>
            <a:pPr marL="571500" indent="-571500" algn="l">
              <a:buFont typeface="Arial" pitchFamily="34" charset="0"/>
              <a:buChar char="•"/>
            </a:pPr>
            <a:r>
              <a:rPr lang="en-US" sz="4000" dirty="0" smtClean="0"/>
              <a:t>Allows </a:t>
            </a:r>
            <a:r>
              <a:rPr lang="en-US" sz="4000" dirty="0"/>
              <a:t>the lessor to use the tax benefits of ownership, including tax </a:t>
            </a:r>
            <a:r>
              <a:rPr lang="en-US" sz="4000" dirty="0" smtClean="0"/>
              <a:t>depreciation</a:t>
            </a:r>
          </a:p>
          <a:p>
            <a:pPr marL="571500" indent="-571500" algn="l">
              <a:buFont typeface="Arial" pitchFamily="34" charset="0"/>
              <a:buChar char="•"/>
            </a:pPr>
            <a:r>
              <a:rPr lang="en-US" sz="4000" dirty="0" smtClean="0"/>
              <a:t>Allows </a:t>
            </a:r>
            <a:r>
              <a:rPr lang="en-US" sz="4000" dirty="0"/>
              <a:t>the lessee to expense rental payments</a:t>
            </a:r>
          </a:p>
          <a:p>
            <a:pPr algn="l"/>
            <a:endParaRPr lang="en-US" sz="4000" dirty="0"/>
          </a:p>
          <a:p>
            <a:pPr algn="l"/>
            <a:r>
              <a:rPr lang="en-US" sz="4000" b="1" dirty="0"/>
              <a:t>Conditional Sales </a:t>
            </a:r>
            <a:r>
              <a:rPr lang="en-US" sz="4000" b="1" dirty="0" smtClean="0"/>
              <a:t>Lease </a:t>
            </a:r>
            <a:r>
              <a:rPr lang="en-US" sz="4000" dirty="0" smtClean="0"/>
              <a:t>- An </a:t>
            </a:r>
            <a:r>
              <a:rPr lang="en-US" sz="4000" dirty="0"/>
              <a:t>agreement financing the sale of the equipment </a:t>
            </a:r>
            <a:r>
              <a:rPr lang="en-US" sz="4000" dirty="0" smtClean="0"/>
              <a:t>that:</a:t>
            </a:r>
          </a:p>
          <a:p>
            <a:pPr marL="571500" indent="-571500" algn="l">
              <a:buFont typeface="Arial" pitchFamily="34" charset="0"/>
              <a:buChar char="•"/>
            </a:pPr>
            <a:r>
              <a:rPr lang="en-US" sz="4000" dirty="0" smtClean="0"/>
              <a:t>Allows the lessee to get the tax depreciation from the equipment</a:t>
            </a:r>
          </a:p>
          <a:p>
            <a:pPr marL="571500" indent="-571500" algn="l">
              <a:buFont typeface="Arial" pitchFamily="34" charset="0"/>
              <a:buChar char="•"/>
            </a:pPr>
            <a:r>
              <a:rPr lang="en-US" sz="4000" dirty="0" smtClean="0"/>
              <a:t>Allows </a:t>
            </a:r>
            <a:r>
              <a:rPr lang="en-US" sz="4000" dirty="0"/>
              <a:t>the lessee to deduct the portion of rental payments considered as interest expense</a:t>
            </a:r>
          </a:p>
        </p:txBody>
      </p:sp>
      <p:sp>
        <p:nvSpPr>
          <p:cNvPr id="3" name="Rectangle 2"/>
          <p:cNvSpPr>
            <a:spLocks noGrp="1" noChangeArrowheads="1"/>
          </p:cNvSpPr>
          <p:nvPr>
            <p:ph type="title"/>
          </p:nvPr>
        </p:nvSpPr>
        <p:spPr>
          <a:xfrm>
            <a:off x="0" y="209550"/>
            <a:ext cx="9143999" cy="523875"/>
          </a:xfrm>
        </p:spPr>
        <p:txBody>
          <a:bodyPr>
            <a:noAutofit/>
          </a:bodyPr>
          <a:lstStyle/>
          <a:p>
            <a:r>
              <a:rPr lang="en-US" sz="3200" dirty="0" smtClean="0">
                <a:solidFill>
                  <a:schemeClr val="bg1"/>
                </a:solidFill>
              </a:rPr>
              <a:t>Tax</a:t>
            </a:r>
            <a:endParaRPr lang="en-US" sz="3200" dirty="0">
              <a:solidFill>
                <a:schemeClr val="bg1"/>
              </a:solidFill>
            </a:endParaRPr>
          </a:p>
        </p:txBody>
      </p:sp>
      <p:sp>
        <p:nvSpPr>
          <p:cNvPr id="5" name="Slide Number Placeholder 5"/>
          <p:cNvSpPr>
            <a:spLocks noGrp="1"/>
          </p:cNvSpPr>
          <p:nvPr>
            <p:ph type="sldNum" sz="quarter" idx="12"/>
          </p:nvPr>
        </p:nvSpPr>
        <p:spPr>
          <a:xfrm>
            <a:off x="6858000" y="318382"/>
            <a:ext cx="2133600" cy="365125"/>
          </a:xfrm>
        </p:spPr>
        <p:txBody>
          <a:bodyPr/>
          <a:lstStyle/>
          <a:p>
            <a:fld id="{FF6F6980-9886-5644-BAF0-C65107716713}"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2337133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209550"/>
            <a:ext cx="9143999" cy="523875"/>
          </a:xfrm>
        </p:spPr>
        <p:txBody>
          <a:bodyPr>
            <a:noAutofit/>
          </a:bodyPr>
          <a:lstStyle/>
          <a:p>
            <a:r>
              <a:rPr lang="en-US" sz="3200" dirty="0" smtClean="0">
                <a:solidFill>
                  <a:schemeClr val="bg1"/>
                </a:solidFill>
              </a:rPr>
              <a:t>Accounting</a:t>
            </a:r>
            <a:endParaRPr lang="en-US" sz="3200" dirty="0">
              <a:solidFill>
                <a:schemeClr val="bg1"/>
              </a:solidFill>
            </a:endParaRPr>
          </a:p>
        </p:txBody>
      </p:sp>
      <p:sp>
        <p:nvSpPr>
          <p:cNvPr id="5" name="Slide Number Placeholder 5"/>
          <p:cNvSpPr>
            <a:spLocks noGrp="1"/>
          </p:cNvSpPr>
          <p:nvPr>
            <p:ph type="sldNum" sz="quarter" idx="12"/>
          </p:nvPr>
        </p:nvSpPr>
        <p:spPr>
          <a:xfrm>
            <a:off x="6858000" y="318382"/>
            <a:ext cx="2133600" cy="365125"/>
          </a:xfrm>
        </p:spPr>
        <p:txBody>
          <a:bodyPr/>
          <a:lstStyle/>
          <a:p>
            <a:fld id="{FF6F6980-9886-5644-BAF0-C65107716713}" type="slidenum">
              <a:rPr lang="en-US" smtClean="0">
                <a:solidFill>
                  <a:schemeClr val="bg1"/>
                </a:solidFill>
              </a:rPr>
              <a:pPr/>
              <a:t>43</a:t>
            </a:fld>
            <a:endParaRPr lang="en-US" dirty="0">
              <a:solidFill>
                <a:schemeClr val="bg1"/>
              </a:solidFill>
            </a:endParaRPr>
          </a:p>
        </p:txBody>
      </p:sp>
      <p:sp>
        <p:nvSpPr>
          <p:cNvPr id="2" name="Rectangle 1"/>
          <p:cNvSpPr/>
          <p:nvPr/>
        </p:nvSpPr>
        <p:spPr>
          <a:xfrm>
            <a:off x="656896" y="1281950"/>
            <a:ext cx="7698828" cy="4647426"/>
          </a:xfrm>
          <a:prstGeom prst="rect">
            <a:avLst/>
          </a:prstGeom>
        </p:spPr>
        <p:txBody>
          <a:bodyPr wrap="square">
            <a:spAutoFit/>
          </a:bodyPr>
          <a:lstStyle/>
          <a:p>
            <a:r>
              <a:rPr lang="en-US" sz="2000" b="1" dirty="0"/>
              <a:t>The predominant question from an accounting perspective focuses primarily on the lessee. </a:t>
            </a:r>
          </a:p>
          <a:p>
            <a:pPr algn="ctr"/>
            <a:endParaRPr lang="en-US" sz="2000" b="1" dirty="0"/>
          </a:p>
          <a:p>
            <a:pPr algn="ctr"/>
            <a:r>
              <a:rPr lang="en-US" sz="2000" b="1" dirty="0">
                <a:solidFill>
                  <a:schemeClr val="accent3">
                    <a:lumMod val="75000"/>
                  </a:schemeClr>
                </a:solidFill>
              </a:rPr>
              <a:t>What is the impact of the lease on the lessee’s financial statements</a:t>
            </a:r>
            <a:r>
              <a:rPr lang="en-US" sz="2000" b="1" dirty="0" smtClean="0">
                <a:solidFill>
                  <a:schemeClr val="accent3">
                    <a:lumMod val="75000"/>
                  </a:schemeClr>
                </a:solidFill>
              </a:rPr>
              <a:t>?</a:t>
            </a:r>
          </a:p>
          <a:p>
            <a:pPr marL="457200" indent="-457200">
              <a:buFont typeface="Arial" pitchFamily="34" charset="0"/>
              <a:buChar char="•"/>
            </a:pPr>
            <a:endParaRPr lang="en-US" dirty="0"/>
          </a:p>
          <a:p>
            <a:r>
              <a:rPr lang="en-US" b="1" dirty="0" smtClean="0"/>
              <a:t>Capital Lease</a:t>
            </a:r>
          </a:p>
          <a:p>
            <a:r>
              <a:rPr lang="en-US" dirty="0" smtClean="0"/>
              <a:t>In </a:t>
            </a:r>
            <a:r>
              <a:rPr lang="en-US" dirty="0"/>
              <a:t>a capital lease, the equipment is called “leased assets” and the liability, or rental payment, is called “leased obligations.” This lease obligation must appear </a:t>
            </a:r>
            <a:r>
              <a:rPr lang="en-US" b="1" dirty="0"/>
              <a:t>on</a:t>
            </a:r>
            <a:r>
              <a:rPr lang="en-US" dirty="0"/>
              <a:t> the lessee’s balance sheet. </a:t>
            </a:r>
          </a:p>
          <a:p>
            <a:pPr marL="457200" indent="-457200">
              <a:buFont typeface="Arial" pitchFamily="34" charset="0"/>
              <a:buChar char="•"/>
            </a:pPr>
            <a:endParaRPr lang="en-US" dirty="0"/>
          </a:p>
          <a:p>
            <a:r>
              <a:rPr lang="en-US" b="1" dirty="0"/>
              <a:t>Operating Lease</a:t>
            </a:r>
          </a:p>
          <a:p>
            <a:r>
              <a:rPr lang="en-US" dirty="0"/>
              <a:t>In an operating lease, which is a lease that fails to meet the criteria set by FAS-13 to be a capital lease, the equipment value and the lease obligation are </a:t>
            </a:r>
            <a:r>
              <a:rPr lang="en-US" b="1" dirty="0"/>
              <a:t>off</a:t>
            </a:r>
            <a:r>
              <a:rPr lang="en-US" dirty="0"/>
              <a:t> the lessee’s balance sheet.  The future lease payments required are provided in a note to the audit. </a:t>
            </a:r>
          </a:p>
          <a:p>
            <a:pPr marL="457200" indent="-457200">
              <a:buFont typeface="Arial" pitchFamily="34" charset="0"/>
              <a:buChar char="•"/>
            </a:pPr>
            <a:endParaRPr lang="en-US" dirty="0"/>
          </a:p>
        </p:txBody>
      </p:sp>
    </p:spTree>
    <p:extLst>
      <p:ext uri="{BB962C8B-B14F-4D97-AF65-F5344CB8AC3E}">
        <p14:creationId xmlns:p14="http://schemas.microsoft.com/office/powerpoint/2010/main" val="1177154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209550"/>
            <a:ext cx="9143999" cy="523875"/>
          </a:xfrm>
        </p:spPr>
        <p:txBody>
          <a:bodyPr>
            <a:noAutofit/>
          </a:bodyPr>
          <a:lstStyle/>
          <a:p>
            <a:r>
              <a:rPr lang="en-US" sz="3200" dirty="0" smtClean="0">
                <a:solidFill>
                  <a:schemeClr val="bg1"/>
                </a:solidFill>
              </a:rPr>
              <a:t>Accounting</a:t>
            </a:r>
            <a:endParaRPr lang="en-US" sz="32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4374510"/>
              </p:ext>
            </p:extLst>
          </p:nvPr>
        </p:nvGraphicFramePr>
        <p:xfrm>
          <a:off x="1617943" y="1382447"/>
          <a:ext cx="6126234" cy="4446240"/>
        </p:xfrm>
        <a:graphic>
          <a:graphicData uri="http://schemas.openxmlformats.org/drawingml/2006/table">
            <a:tbl>
              <a:tblPr firstRow="1" firstCol="1" lastRow="1" lastCol="1" bandRow="1" bandCol="1">
                <a:tableStyleId>{5C22544A-7EE6-4342-B048-85BDC9FD1C3A}</a:tableStyleId>
              </a:tblPr>
              <a:tblGrid>
                <a:gridCol w="2041772"/>
                <a:gridCol w="2041772"/>
                <a:gridCol w="2042690"/>
              </a:tblGrid>
              <a:tr h="286504">
                <a:tc gridSpan="3">
                  <a:txBody>
                    <a:bodyPr/>
                    <a:lstStyle/>
                    <a:p>
                      <a:pPr marL="0" marR="0">
                        <a:spcBef>
                          <a:spcPts val="600"/>
                        </a:spcBef>
                        <a:spcAft>
                          <a:spcPts val="600"/>
                        </a:spcAft>
                      </a:pPr>
                      <a:r>
                        <a:rPr lang="en-US" sz="2000" dirty="0" smtClean="0">
                          <a:effectLst/>
                        </a:rPr>
                        <a:t>FAS 13: Capital </a:t>
                      </a:r>
                      <a:r>
                        <a:rPr lang="en-US" sz="2000" dirty="0">
                          <a:effectLst/>
                        </a:rPr>
                        <a:t>vs. Operating Leases                                                                                                              </a:t>
                      </a:r>
                      <a:endParaRPr lang="en-US" sz="2000"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62960">
                <a:tc>
                  <a:txBody>
                    <a:bodyPr/>
                    <a:lstStyle/>
                    <a:p>
                      <a:pPr marL="0" marR="0">
                        <a:spcBef>
                          <a:spcPts val="600"/>
                        </a:spcBef>
                        <a:spcAft>
                          <a:spcPts val="600"/>
                        </a:spcAft>
                      </a:pPr>
                      <a:r>
                        <a:rPr lang="en-US" sz="1600" b="0" dirty="0">
                          <a:solidFill>
                            <a:schemeClr val="tx1"/>
                          </a:solidFill>
                          <a:effectLst/>
                        </a:rPr>
                        <a:t> </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600"/>
                        </a:spcBef>
                        <a:spcAft>
                          <a:spcPts val="600"/>
                        </a:spcAft>
                      </a:pPr>
                      <a:r>
                        <a:rPr lang="en-US" sz="1600" b="1" dirty="0">
                          <a:effectLst/>
                        </a:rPr>
                        <a:t>Capital Lease</a:t>
                      </a:r>
                    </a:p>
                    <a:p>
                      <a:pPr marL="0" marR="0" algn="l">
                        <a:spcBef>
                          <a:spcPts val="600"/>
                        </a:spcBef>
                        <a:spcAft>
                          <a:spcPts val="600"/>
                        </a:spcAft>
                      </a:pPr>
                      <a:r>
                        <a:rPr lang="en-US" sz="1600" b="0" dirty="0">
                          <a:effectLst/>
                        </a:rPr>
                        <a:t>(at least one of the 4 criteria must be met)</a:t>
                      </a:r>
                      <a:endParaRPr lang="en-US" sz="1600" b="0"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600"/>
                        </a:spcBef>
                        <a:spcAft>
                          <a:spcPts val="600"/>
                        </a:spcAft>
                      </a:pPr>
                      <a:r>
                        <a:rPr lang="en-US" sz="1600" b="1" dirty="0">
                          <a:solidFill>
                            <a:schemeClr val="tx1"/>
                          </a:solidFill>
                          <a:effectLst/>
                        </a:rPr>
                        <a:t>Operating Lease</a:t>
                      </a:r>
                    </a:p>
                    <a:p>
                      <a:pPr marL="0" marR="0" algn="l">
                        <a:spcBef>
                          <a:spcPts val="600"/>
                        </a:spcBef>
                        <a:spcAft>
                          <a:spcPts val="600"/>
                        </a:spcAft>
                      </a:pPr>
                      <a:r>
                        <a:rPr lang="en-US" sz="1600" b="0" dirty="0">
                          <a:solidFill>
                            <a:schemeClr val="tx1"/>
                          </a:solidFill>
                          <a:effectLst/>
                        </a:rPr>
                        <a:t>(all 4 criteria must be met)</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716259">
                <a:tc>
                  <a:txBody>
                    <a:bodyPr/>
                    <a:lstStyle/>
                    <a:p>
                      <a:pPr marL="0" marR="0">
                        <a:spcBef>
                          <a:spcPts val="600"/>
                        </a:spcBef>
                        <a:spcAft>
                          <a:spcPts val="600"/>
                        </a:spcAft>
                      </a:pPr>
                      <a:r>
                        <a:rPr lang="en-US" sz="1600" b="0" dirty="0">
                          <a:solidFill>
                            <a:schemeClr val="tx1"/>
                          </a:solidFill>
                          <a:effectLst/>
                        </a:rPr>
                        <a:t>Automatic transfer of ownership at </a:t>
                      </a:r>
                      <a:br>
                        <a:rPr lang="en-US" sz="1600" b="0" dirty="0">
                          <a:solidFill>
                            <a:schemeClr val="tx1"/>
                          </a:solidFill>
                          <a:effectLst/>
                        </a:rPr>
                      </a:br>
                      <a:r>
                        <a:rPr lang="en-US" sz="1600" b="0" dirty="0">
                          <a:solidFill>
                            <a:schemeClr val="tx1"/>
                          </a:solidFill>
                          <a:effectLst/>
                        </a:rPr>
                        <a:t>end of term</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rPr>
                        <a:t>Yes</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rPr>
                        <a:t>No</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7506">
                <a:tc>
                  <a:txBody>
                    <a:bodyPr/>
                    <a:lstStyle/>
                    <a:p>
                      <a:pPr marL="0" marR="0">
                        <a:spcBef>
                          <a:spcPts val="600"/>
                        </a:spcBef>
                        <a:spcAft>
                          <a:spcPts val="600"/>
                        </a:spcAft>
                      </a:pPr>
                      <a:r>
                        <a:rPr lang="en-US" sz="1600" b="0" dirty="0">
                          <a:solidFill>
                            <a:schemeClr val="tx1"/>
                          </a:solidFill>
                          <a:effectLst/>
                        </a:rPr>
                        <a:t>Bargain purchase option</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rPr>
                        <a:t>Yes</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rPr>
                        <a:t>No</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752">
                <a:tc>
                  <a:txBody>
                    <a:bodyPr/>
                    <a:lstStyle/>
                    <a:p>
                      <a:pPr marL="0" marR="0">
                        <a:spcBef>
                          <a:spcPts val="600"/>
                        </a:spcBef>
                        <a:spcAft>
                          <a:spcPts val="600"/>
                        </a:spcAft>
                      </a:pPr>
                      <a:r>
                        <a:rPr lang="en-US" sz="1600" b="0" dirty="0">
                          <a:solidFill>
                            <a:schemeClr val="tx1"/>
                          </a:solidFill>
                          <a:effectLst/>
                        </a:rPr>
                        <a:t>Term</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rPr>
                        <a:t> ≥ 75% of useful life</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rPr>
                        <a:t>&lt; 75% of useful </a:t>
                      </a:r>
                      <a:r>
                        <a:rPr lang="en-US" sz="1600" b="0" dirty="0" smtClean="0">
                          <a:solidFill>
                            <a:schemeClr val="tx1"/>
                          </a:solidFill>
                          <a:effectLst/>
                        </a:rPr>
                        <a:t>life</a:t>
                      </a:r>
                    </a:p>
                    <a:p>
                      <a:pPr marL="0" marR="0">
                        <a:spcBef>
                          <a:spcPts val="600"/>
                        </a:spcBef>
                        <a:spcAft>
                          <a:spcPts val="600"/>
                        </a:spcAft>
                      </a:pP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5011">
                <a:tc>
                  <a:txBody>
                    <a:bodyPr/>
                    <a:lstStyle/>
                    <a:p>
                      <a:pPr marL="0" marR="0">
                        <a:spcBef>
                          <a:spcPts val="600"/>
                        </a:spcBef>
                        <a:spcAft>
                          <a:spcPts val="600"/>
                        </a:spcAft>
                      </a:pPr>
                      <a:r>
                        <a:rPr lang="en-US" sz="1600" b="0" dirty="0">
                          <a:solidFill>
                            <a:schemeClr val="tx1"/>
                          </a:solidFill>
                          <a:effectLst/>
                        </a:rPr>
                        <a:t>Present value of rentals using the Incremental Borrowing Rate or the Implicit Lease Rate</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rPr>
                        <a:t>≥ 90% of equipment cost</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rPr>
                        <a:t>&lt; 90% of equipment cost</a:t>
                      </a:r>
                      <a:endParaRPr lang="en-US" sz="1600" b="0" dirty="0">
                        <a:solidFill>
                          <a:schemeClr val="tx1"/>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Slide Number Placeholder 5"/>
          <p:cNvSpPr>
            <a:spLocks noGrp="1"/>
          </p:cNvSpPr>
          <p:nvPr>
            <p:ph type="sldNum" sz="quarter" idx="12"/>
          </p:nvPr>
        </p:nvSpPr>
        <p:spPr>
          <a:xfrm>
            <a:off x="6858000" y="318382"/>
            <a:ext cx="2133600" cy="365125"/>
          </a:xfrm>
        </p:spPr>
        <p:txBody>
          <a:bodyPr/>
          <a:lstStyle/>
          <a:p>
            <a:fld id="{FF6F6980-9886-5644-BAF0-C65107716713}"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2259341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1889"/>
          </a:xfrm>
        </p:spPr>
        <p:txBody>
          <a:bodyPr>
            <a:normAutofit/>
          </a:bodyPr>
          <a:lstStyle/>
          <a:p>
            <a:r>
              <a:rPr lang="en-US" sz="3200" dirty="0" smtClean="0">
                <a:solidFill>
                  <a:schemeClr val="bg1"/>
                </a:solidFill>
              </a:rPr>
              <a:t>Industry Overview</a:t>
            </a:r>
            <a:endParaRPr lang="en-US" sz="3200" dirty="0">
              <a:solidFill>
                <a:schemeClr val="bg1"/>
              </a:solidFill>
            </a:endParaRPr>
          </a:p>
        </p:txBody>
      </p:sp>
      <p:sp>
        <p:nvSpPr>
          <p:cNvPr id="3" name="Content Placeholder 2"/>
          <p:cNvSpPr>
            <a:spLocks noGrp="1"/>
          </p:cNvSpPr>
          <p:nvPr>
            <p:ph idx="1"/>
          </p:nvPr>
        </p:nvSpPr>
        <p:spPr>
          <a:xfrm>
            <a:off x="457200" y="1156138"/>
            <a:ext cx="8229600" cy="5580993"/>
          </a:xfrm>
        </p:spPr>
        <p:txBody>
          <a:bodyPr>
            <a:normAutofit fontScale="47500" lnSpcReduction="20000"/>
          </a:bodyPr>
          <a:lstStyle/>
          <a:p>
            <a:r>
              <a:rPr lang="en-US" sz="4500" dirty="0"/>
              <a:t>Most businesses require equipment in order to operate and grow and, for </a:t>
            </a:r>
            <a:r>
              <a:rPr lang="en-US" sz="4500" dirty="0" smtClean="0"/>
              <a:t>a majority of businesses</a:t>
            </a:r>
            <a:r>
              <a:rPr lang="en-US" sz="4500" dirty="0"/>
              <a:t>, equipment financing is a key acquisition </a:t>
            </a:r>
            <a:r>
              <a:rPr lang="en-US" sz="4500" dirty="0" smtClean="0"/>
              <a:t>strategy.</a:t>
            </a:r>
          </a:p>
          <a:p>
            <a:pPr marL="0" indent="0">
              <a:buNone/>
            </a:pPr>
            <a:endParaRPr lang="en-US" sz="2100" dirty="0"/>
          </a:p>
          <a:p>
            <a:r>
              <a:rPr lang="en-US" sz="4500" dirty="0" smtClean="0"/>
              <a:t>Domestically</a:t>
            </a:r>
            <a:r>
              <a:rPr lang="en-US" sz="4500" dirty="0"/>
              <a:t>, equipment finance accounts for </a:t>
            </a:r>
            <a:r>
              <a:rPr lang="en-US" sz="4500" b="1" dirty="0" smtClean="0"/>
              <a:t>$1.046 trillion </a:t>
            </a:r>
            <a:r>
              <a:rPr lang="en-US" sz="4500" dirty="0"/>
              <a:t>of business each year. </a:t>
            </a:r>
            <a:endParaRPr lang="en-US" sz="4500" dirty="0" smtClean="0"/>
          </a:p>
          <a:p>
            <a:endParaRPr lang="en-US" sz="2100" dirty="0" smtClean="0"/>
          </a:p>
          <a:p>
            <a:r>
              <a:rPr lang="en-US" sz="4500" dirty="0" smtClean="0"/>
              <a:t>Each </a:t>
            </a:r>
            <a:r>
              <a:rPr lang="en-US" sz="4500" dirty="0"/>
              <a:t>year American businesses, nonprofits and government agencies invest over </a:t>
            </a:r>
            <a:r>
              <a:rPr lang="en-US" sz="4500" b="1" dirty="0"/>
              <a:t>$</a:t>
            </a:r>
            <a:r>
              <a:rPr lang="en-US" sz="4500" b="1" dirty="0" smtClean="0"/>
              <a:t>1.584 </a:t>
            </a:r>
            <a:r>
              <a:rPr lang="en-US" sz="4500" b="1" dirty="0"/>
              <a:t>trillion </a:t>
            </a:r>
            <a:r>
              <a:rPr lang="en-US" sz="4500" dirty="0"/>
              <a:t>in capital goods and software (excluding real estate). </a:t>
            </a:r>
            <a:endParaRPr lang="en-US" sz="4500" dirty="0" smtClean="0"/>
          </a:p>
          <a:p>
            <a:endParaRPr lang="en-US" sz="2300" dirty="0" smtClean="0"/>
          </a:p>
          <a:p>
            <a:r>
              <a:rPr lang="en-US" sz="4500" dirty="0" smtClean="0"/>
              <a:t>Some </a:t>
            </a:r>
            <a:r>
              <a:rPr lang="en-US" sz="4500" b="1" dirty="0" smtClean="0"/>
              <a:t>67%</a:t>
            </a:r>
            <a:r>
              <a:rPr lang="en-US" sz="4500" dirty="0" smtClean="0"/>
              <a:t>, </a:t>
            </a:r>
            <a:r>
              <a:rPr lang="en-US" sz="4500" dirty="0"/>
              <a:t>or </a:t>
            </a:r>
            <a:r>
              <a:rPr lang="en-US" sz="4500" dirty="0" smtClean="0"/>
              <a:t>$1.046 trillion, </a:t>
            </a:r>
            <a:r>
              <a:rPr lang="en-US" sz="4500" dirty="0"/>
              <a:t>is financed through loans, leases and other financial instruments. </a:t>
            </a:r>
            <a:endParaRPr lang="en-US" sz="4500" dirty="0" smtClean="0"/>
          </a:p>
          <a:p>
            <a:endParaRPr lang="en-US" sz="4500" b="1" dirty="0" smtClean="0"/>
          </a:p>
          <a:p>
            <a:pPr lvl="4"/>
            <a:r>
              <a:rPr lang="en-US" sz="4500" b="1" dirty="0"/>
              <a:t>The key aspect to understand about equipment finance is that it is one of the most important ways for businesses to invest in capital while managing their balance sheets, taxes and cash flow.</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5627"/>
          <a:stretch/>
        </p:blipFill>
        <p:spPr>
          <a:xfrm>
            <a:off x="1258483" y="4691593"/>
            <a:ext cx="1110885" cy="1253947"/>
          </a:xfrm>
          <a:prstGeom prst="rect">
            <a:avLst/>
          </a:prstGeom>
        </p:spPr>
      </p:pic>
    </p:spTree>
    <p:extLst>
      <p:ext uri="{BB962C8B-B14F-4D97-AF65-F5344CB8AC3E}">
        <p14:creationId xmlns:p14="http://schemas.microsoft.com/office/powerpoint/2010/main" val="1038305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4349" y="1588770"/>
            <a:ext cx="7515301" cy="4346287"/>
          </a:xfrm>
          <a:prstGeom prst="rect">
            <a:avLst/>
          </a:prstGeom>
        </p:spPr>
      </p:pic>
      <p:sp>
        <p:nvSpPr>
          <p:cNvPr id="2" name="Title 1"/>
          <p:cNvSpPr>
            <a:spLocks noGrp="1"/>
          </p:cNvSpPr>
          <p:nvPr>
            <p:ph type="title"/>
          </p:nvPr>
        </p:nvSpPr>
        <p:spPr>
          <a:xfrm>
            <a:off x="0" y="0"/>
            <a:ext cx="9144000" cy="1001889"/>
          </a:xfrm>
        </p:spPr>
        <p:txBody>
          <a:bodyPr>
            <a:normAutofit/>
          </a:bodyPr>
          <a:lstStyle/>
          <a:p>
            <a:r>
              <a:rPr lang="en-US" sz="3200" dirty="0" smtClean="0">
                <a:solidFill>
                  <a:schemeClr val="bg1"/>
                </a:solidFill>
              </a:rPr>
              <a:t>Equipment Finance on the Rise</a:t>
            </a:r>
            <a:endParaRPr lang="en-US" sz="3200" dirty="0">
              <a:solidFill>
                <a:schemeClr val="bg1"/>
              </a:solidFill>
            </a:endParaRPr>
          </a:p>
        </p:txBody>
      </p:sp>
      <p:sp>
        <p:nvSpPr>
          <p:cNvPr id="7" name="Content Placeholder 2"/>
          <p:cNvSpPr>
            <a:spLocks noGrp="1"/>
          </p:cNvSpPr>
          <p:nvPr>
            <p:ph idx="1"/>
          </p:nvPr>
        </p:nvSpPr>
        <p:spPr>
          <a:xfrm>
            <a:off x="457200" y="992061"/>
            <a:ext cx="8229600" cy="963546"/>
          </a:xfrm>
        </p:spPr>
        <p:txBody>
          <a:bodyPr>
            <a:normAutofit fontScale="92500"/>
          </a:bodyPr>
          <a:lstStyle/>
          <a:p>
            <a:pPr marL="0" indent="0">
              <a:buNone/>
            </a:pPr>
            <a:r>
              <a:rPr lang="en-US" sz="2400" dirty="0" smtClean="0"/>
              <a:t>The equipment finance industry is poised to reach the $1 trillion level in 2015 and is entering a new phase of solid but slower growth.</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403" y="6180418"/>
            <a:ext cx="2504626" cy="567715"/>
          </a:xfrm>
          <a:prstGeom prst="rect">
            <a:avLst/>
          </a:prstGeom>
        </p:spPr>
      </p:pic>
    </p:spTree>
    <p:extLst>
      <p:ext uri="{BB962C8B-B14F-4D97-AF65-F5344CB8AC3E}">
        <p14:creationId xmlns:p14="http://schemas.microsoft.com/office/powerpoint/2010/main" val="507466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5628"/>
            <a:ext cx="8229600" cy="5255172"/>
          </a:xfrm>
        </p:spPr>
        <p:txBody>
          <a:bodyPr>
            <a:normAutofit lnSpcReduction="10000"/>
          </a:bodyPr>
          <a:lstStyle/>
          <a:p>
            <a:r>
              <a:rPr lang="en-US" sz="2400" dirty="0"/>
              <a:t>The assets that a business may need </a:t>
            </a:r>
            <a:r>
              <a:rPr lang="en-US" sz="2400" dirty="0" smtClean="0"/>
              <a:t>to finance </a:t>
            </a:r>
            <a:r>
              <a:rPr lang="en-US" sz="2400" dirty="0"/>
              <a:t>are varied; examples include</a:t>
            </a:r>
            <a:r>
              <a:rPr lang="en-US" sz="2400" dirty="0" smtClean="0"/>
              <a:t>:</a:t>
            </a:r>
            <a:endParaRPr lang="en-US" sz="1800" dirty="0" smtClean="0"/>
          </a:p>
          <a:p>
            <a:pPr lvl="3">
              <a:lnSpc>
                <a:spcPct val="150000"/>
              </a:lnSpc>
              <a:buFont typeface="Arial" pitchFamily="34" charset="0"/>
              <a:buChar char="•"/>
            </a:pPr>
            <a:r>
              <a:rPr lang="en-US" sz="1800" dirty="0"/>
              <a:t>Agricultural equipment</a:t>
            </a:r>
          </a:p>
          <a:p>
            <a:pPr lvl="3">
              <a:lnSpc>
                <a:spcPct val="150000"/>
              </a:lnSpc>
              <a:buFont typeface="Arial" pitchFamily="34" charset="0"/>
              <a:buChar char="•"/>
            </a:pPr>
            <a:r>
              <a:rPr lang="en-US" sz="1800" dirty="0" smtClean="0"/>
              <a:t>Commercial </a:t>
            </a:r>
            <a:r>
              <a:rPr lang="en-US" sz="1800" dirty="0"/>
              <a:t>and corporate aircraft</a:t>
            </a:r>
          </a:p>
          <a:p>
            <a:pPr lvl="3">
              <a:lnSpc>
                <a:spcPct val="150000"/>
              </a:lnSpc>
              <a:buFont typeface="Arial" pitchFamily="34" charset="0"/>
              <a:buChar char="•"/>
            </a:pPr>
            <a:r>
              <a:rPr lang="en-US" sz="1800" dirty="0"/>
              <a:t>Manufacturing and mining machinery</a:t>
            </a:r>
          </a:p>
          <a:p>
            <a:pPr lvl="3">
              <a:lnSpc>
                <a:spcPct val="150000"/>
              </a:lnSpc>
              <a:buFont typeface="Arial" pitchFamily="34" charset="0"/>
              <a:buChar char="•"/>
            </a:pPr>
            <a:r>
              <a:rPr lang="en-US" sz="1800" dirty="0"/>
              <a:t>Rail </a:t>
            </a:r>
            <a:r>
              <a:rPr lang="en-US" sz="1800" dirty="0" smtClean="0"/>
              <a:t>cars and rolling stock</a:t>
            </a:r>
            <a:endParaRPr lang="en-US" sz="1800" dirty="0"/>
          </a:p>
          <a:p>
            <a:pPr lvl="3">
              <a:lnSpc>
                <a:spcPct val="150000"/>
              </a:lnSpc>
              <a:buFont typeface="Arial" pitchFamily="34" charset="0"/>
              <a:buChar char="•"/>
            </a:pPr>
            <a:r>
              <a:rPr lang="en-US" sz="1800" dirty="0"/>
              <a:t>Vessels and containers</a:t>
            </a:r>
          </a:p>
          <a:p>
            <a:pPr lvl="3">
              <a:lnSpc>
                <a:spcPct val="150000"/>
              </a:lnSpc>
              <a:buFont typeface="Arial" pitchFamily="34" charset="0"/>
              <a:buChar char="•"/>
            </a:pPr>
            <a:r>
              <a:rPr lang="en-US" sz="1800" dirty="0"/>
              <a:t>Trucks and transportation equipment</a:t>
            </a:r>
          </a:p>
          <a:p>
            <a:pPr lvl="3">
              <a:lnSpc>
                <a:spcPct val="150000"/>
              </a:lnSpc>
              <a:buFont typeface="Arial" pitchFamily="34" charset="0"/>
              <a:buChar char="•"/>
            </a:pPr>
            <a:r>
              <a:rPr lang="en-US" sz="1800" dirty="0"/>
              <a:t>Construction and off-road equipment</a:t>
            </a:r>
          </a:p>
          <a:p>
            <a:pPr lvl="3">
              <a:lnSpc>
                <a:spcPct val="150000"/>
              </a:lnSpc>
              <a:buFont typeface="Arial" pitchFamily="34" charset="0"/>
              <a:buChar char="•"/>
            </a:pPr>
            <a:r>
              <a:rPr lang="en-US" sz="1800" dirty="0"/>
              <a:t>Business, retail and office equipment</a:t>
            </a:r>
          </a:p>
          <a:p>
            <a:pPr lvl="3">
              <a:lnSpc>
                <a:spcPct val="150000"/>
              </a:lnSpc>
              <a:buFont typeface="Arial" pitchFamily="34" charset="0"/>
              <a:buChar char="•"/>
            </a:pPr>
            <a:r>
              <a:rPr lang="en-US" sz="1800" dirty="0"/>
              <a:t>Medical technology and equipment</a:t>
            </a:r>
          </a:p>
          <a:p>
            <a:pPr lvl="3">
              <a:lnSpc>
                <a:spcPct val="150000"/>
              </a:lnSpc>
              <a:buFont typeface="Arial" pitchFamily="34" charset="0"/>
              <a:buChar char="•"/>
            </a:pPr>
            <a:r>
              <a:rPr lang="en-US" sz="1800" dirty="0"/>
              <a:t>IT equipment and </a:t>
            </a:r>
            <a:r>
              <a:rPr lang="en-US" sz="1800" dirty="0" smtClean="0"/>
              <a:t>software</a:t>
            </a:r>
          </a:p>
        </p:txBody>
      </p:sp>
      <p:sp>
        <p:nvSpPr>
          <p:cNvPr id="6" name="Title 1"/>
          <p:cNvSpPr>
            <a:spLocks noGrp="1"/>
          </p:cNvSpPr>
          <p:nvPr>
            <p:ph type="title"/>
          </p:nvPr>
        </p:nvSpPr>
        <p:spPr>
          <a:xfrm>
            <a:off x="0" y="0"/>
            <a:ext cx="9144000" cy="1001889"/>
          </a:xfrm>
        </p:spPr>
        <p:txBody>
          <a:bodyPr>
            <a:normAutofit/>
          </a:bodyPr>
          <a:lstStyle/>
          <a:p>
            <a:r>
              <a:rPr lang="en-US" sz="3200" dirty="0" smtClean="0">
                <a:solidFill>
                  <a:schemeClr val="bg1"/>
                </a:solidFill>
              </a:rPr>
              <a:t>Industry Overview</a:t>
            </a:r>
            <a:endParaRPr lang="en-US" sz="3200" dirty="0">
              <a:solidFill>
                <a:schemeClr val="bg1"/>
              </a:solidFill>
            </a:endParaRPr>
          </a:p>
        </p:txBody>
      </p:sp>
    </p:spTree>
    <p:extLst>
      <p:ext uri="{BB962C8B-B14F-4D97-AF65-F5344CB8AC3E}">
        <p14:creationId xmlns:p14="http://schemas.microsoft.com/office/powerpoint/2010/main" val="180312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6022645"/>
              </p:ext>
            </p:extLst>
          </p:nvPr>
        </p:nvGraphicFramePr>
        <p:xfrm>
          <a:off x="666043" y="1956870"/>
          <a:ext cx="7924801" cy="3781518"/>
        </p:xfrm>
        <a:graphic>
          <a:graphicData uri="http://schemas.openxmlformats.org/drawingml/2006/table">
            <a:tbl>
              <a:tblPr firstRow="1" firstCol="1" lastRow="1" lastCol="1" bandRow="1" bandCol="1"/>
              <a:tblGrid>
                <a:gridCol w="2211674"/>
                <a:gridCol w="5713127"/>
              </a:tblGrid>
              <a:tr h="790222">
                <a:tc>
                  <a:txBody>
                    <a:bodyPr/>
                    <a:lstStyle/>
                    <a:p>
                      <a:pPr marL="0" marR="0" algn="ctr">
                        <a:spcBef>
                          <a:spcPts val="300"/>
                        </a:spcBef>
                        <a:spcAft>
                          <a:spcPts val="300"/>
                        </a:spcAft>
                      </a:pPr>
                      <a:r>
                        <a:rPr lang="en-US" sz="1600" b="1" dirty="0">
                          <a:solidFill>
                            <a:srgbClr val="FFFFFF"/>
                          </a:solidFill>
                          <a:effectLst/>
                          <a:latin typeface="+mj-lt"/>
                          <a:ea typeface="Times New Roman"/>
                          <a:cs typeface="Arial"/>
                        </a:rPr>
                        <a:t>Banks</a:t>
                      </a:r>
                      <a:endParaRPr lang="en-US" sz="1600" dirty="0">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300"/>
                        </a:spcBef>
                        <a:spcAft>
                          <a:spcPts val="300"/>
                        </a:spcAft>
                      </a:pPr>
                      <a:r>
                        <a:rPr lang="en-US" sz="1600" dirty="0">
                          <a:effectLst/>
                          <a:latin typeface="+mj-lt"/>
                          <a:ea typeface="Times New Roman"/>
                          <a:cs typeface="Arial"/>
                        </a:rPr>
                        <a:t>Banks finance the sale or lease of equipment.  Banks may offer lease financing as one of their financial products in order to provide their customers with a full range of financial services</a:t>
                      </a:r>
                      <a:r>
                        <a:rPr lang="en-US" sz="1600" dirty="0" smtClean="0">
                          <a:effectLst/>
                          <a:latin typeface="+mj-lt"/>
                          <a:ea typeface="Times New Roman"/>
                          <a:cs typeface="Arial"/>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896">
                <a:tc>
                  <a:txBody>
                    <a:bodyPr/>
                    <a:lstStyle/>
                    <a:p>
                      <a:pPr marL="0" marR="0" algn="ctr">
                        <a:spcBef>
                          <a:spcPts val="300"/>
                        </a:spcBef>
                        <a:spcAft>
                          <a:spcPts val="300"/>
                        </a:spcAft>
                      </a:pPr>
                      <a:r>
                        <a:rPr lang="en-US" sz="1600" b="1" dirty="0" smtClean="0">
                          <a:solidFill>
                            <a:srgbClr val="FFFFFF"/>
                          </a:solidFill>
                          <a:effectLst/>
                          <a:latin typeface="+mj-lt"/>
                          <a:ea typeface="Times New Roman"/>
                          <a:cs typeface="Arial"/>
                        </a:rPr>
                        <a:t>Captives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300"/>
                        </a:spcBef>
                        <a:spcAft>
                          <a:spcPts val="300"/>
                        </a:spcAft>
                      </a:pPr>
                      <a:r>
                        <a:rPr lang="en-US" sz="1600" dirty="0">
                          <a:effectLst/>
                          <a:latin typeface="+mj-lt"/>
                          <a:ea typeface="Times New Roman"/>
                          <a:cs typeface="Arial"/>
                        </a:rPr>
                        <a:t>Captives are companies set up by a manufacturer or equipment dealer to finance the sale or lease of its own products to end-users</a:t>
                      </a:r>
                      <a:r>
                        <a:rPr lang="en-US" sz="1600" dirty="0" smtClean="0">
                          <a:effectLst/>
                          <a:latin typeface="+mj-lt"/>
                          <a:ea typeface="Times New Roman"/>
                          <a:cs typeface="Arial"/>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5301">
                <a:tc>
                  <a:txBody>
                    <a:bodyPr/>
                    <a:lstStyle/>
                    <a:p>
                      <a:pPr marL="0" marR="0" algn="ctr">
                        <a:spcBef>
                          <a:spcPts val="300"/>
                        </a:spcBef>
                        <a:spcAft>
                          <a:spcPts val="300"/>
                        </a:spcAft>
                      </a:pPr>
                      <a:r>
                        <a:rPr lang="en-US" sz="1600" b="1" dirty="0">
                          <a:solidFill>
                            <a:srgbClr val="FFFFFF"/>
                          </a:solidFill>
                          <a:effectLst/>
                          <a:latin typeface="+mj-lt"/>
                          <a:ea typeface="Times New Roman"/>
                          <a:cs typeface="Arial"/>
                        </a:rPr>
                        <a:t>Independent</a:t>
                      </a:r>
                      <a:endParaRPr lang="en-US" sz="1600" dirty="0">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300"/>
                        </a:spcBef>
                        <a:spcAft>
                          <a:spcPts val="300"/>
                        </a:spcAft>
                      </a:pPr>
                      <a:r>
                        <a:rPr lang="en-US" sz="1600" dirty="0">
                          <a:effectLst/>
                          <a:latin typeface="+mj-lt"/>
                          <a:ea typeface="Times New Roman"/>
                          <a:cs typeface="Arial"/>
                        </a:rPr>
                        <a:t>An independent leasing company is one that is not affiliated with another company. Independent leasing companies vary greatly in the products and services they offer. They may be generalists or they may specialize by ticket size, by equipment type, or by other criteria.</a:t>
                      </a:r>
                      <a:endParaRPr lang="en-US" sz="1600" dirty="0">
                        <a:effectLst/>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4092">
                <a:tc>
                  <a:txBody>
                    <a:bodyPr/>
                    <a:lstStyle/>
                    <a:p>
                      <a:pPr marL="0" marR="0" algn="ctr">
                        <a:spcBef>
                          <a:spcPts val="300"/>
                        </a:spcBef>
                        <a:spcAft>
                          <a:spcPts val="300"/>
                        </a:spcAft>
                      </a:pPr>
                      <a:r>
                        <a:rPr lang="en-US" sz="1600" b="1" dirty="0" smtClean="0">
                          <a:solidFill>
                            <a:schemeClr val="bg1"/>
                          </a:solidFill>
                          <a:effectLst/>
                          <a:latin typeface="+mj-lt"/>
                          <a:ea typeface="Times New Roman"/>
                          <a:cs typeface="Times New Roman"/>
                        </a:rPr>
                        <a:t>Brokers</a:t>
                      </a:r>
                      <a:endParaRPr lang="en-US" sz="1800" b="1" dirty="0">
                        <a:solidFill>
                          <a:schemeClr val="bg1"/>
                        </a:solidFill>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r>
                        <a:rPr lang="en-US" sz="1600" kern="1200" dirty="0" smtClean="0">
                          <a:solidFill>
                            <a:schemeClr val="tx1"/>
                          </a:solidFill>
                          <a:effectLst/>
                          <a:latin typeface="+mn-lt"/>
                          <a:ea typeface="+mn-ea"/>
                          <a:cs typeface="+mn-cs"/>
                        </a:rPr>
                        <a:t>Brokers establish a relationship with the CFO, assess their equipment financing need, and help determine the best product and structure to meet this need.  The Broker then presents the deal to several sources to find the best funding partner.  Brokers earns fees for services from either Company or the Funding Source. </a:t>
                      </a:r>
                      <a:endParaRPr lang="en-US"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Content Placeholder 3"/>
          <p:cNvSpPr>
            <a:spLocks noGrp="1"/>
          </p:cNvSpPr>
          <p:nvPr>
            <p:ph idx="1"/>
          </p:nvPr>
        </p:nvSpPr>
        <p:spPr>
          <a:xfrm>
            <a:off x="457200" y="1182512"/>
            <a:ext cx="8229600" cy="5218288"/>
          </a:xfrm>
        </p:spPr>
        <p:txBody>
          <a:bodyPr>
            <a:normAutofit/>
          </a:bodyPr>
          <a:lstStyle/>
          <a:p>
            <a:pPr marL="0" indent="0">
              <a:buNone/>
            </a:pPr>
            <a:r>
              <a:rPr lang="en-US" sz="2000" b="1" dirty="0" smtClean="0">
                <a:latin typeface="+mj-lt"/>
              </a:rPr>
              <a:t>WHO ARE THE PLAYERS?</a:t>
            </a:r>
          </a:p>
        </p:txBody>
      </p:sp>
      <p:sp>
        <p:nvSpPr>
          <p:cNvPr id="8" name="Title 1"/>
          <p:cNvSpPr>
            <a:spLocks noGrp="1"/>
          </p:cNvSpPr>
          <p:nvPr>
            <p:ph type="title"/>
          </p:nvPr>
        </p:nvSpPr>
        <p:spPr>
          <a:xfrm>
            <a:off x="0" y="0"/>
            <a:ext cx="9144000" cy="1001889"/>
          </a:xfrm>
        </p:spPr>
        <p:txBody>
          <a:bodyPr>
            <a:normAutofit/>
          </a:bodyPr>
          <a:lstStyle/>
          <a:p>
            <a:r>
              <a:rPr lang="en-US" sz="3200" dirty="0" smtClean="0">
                <a:solidFill>
                  <a:schemeClr val="bg1"/>
                </a:solidFill>
              </a:rPr>
              <a:t>Industry Overview</a:t>
            </a:r>
            <a:endParaRPr lang="en-US" sz="3200" dirty="0">
              <a:solidFill>
                <a:schemeClr val="bg1"/>
              </a:solidFill>
            </a:endParaRPr>
          </a:p>
        </p:txBody>
      </p:sp>
    </p:spTree>
    <p:extLst>
      <p:ext uri="{BB962C8B-B14F-4D97-AF65-F5344CB8AC3E}">
        <p14:creationId xmlns:p14="http://schemas.microsoft.com/office/powerpoint/2010/main" val="12513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01889"/>
          </a:xfrm>
        </p:spPr>
        <p:txBody>
          <a:bodyPr>
            <a:normAutofit/>
          </a:bodyPr>
          <a:lstStyle/>
          <a:p>
            <a:r>
              <a:rPr lang="en-US" sz="3200" dirty="0" smtClean="0">
                <a:solidFill>
                  <a:schemeClr val="bg1"/>
                </a:solidFill>
              </a:rPr>
              <a:t>Industry Overview</a:t>
            </a:r>
            <a:endParaRPr lang="en-US" sz="32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396" y="3275450"/>
            <a:ext cx="1390650" cy="13906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672" y="4792197"/>
            <a:ext cx="2459736" cy="75742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959" y="2269837"/>
            <a:ext cx="1054812" cy="86548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7513" y="1206502"/>
            <a:ext cx="1666875" cy="41910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6915" y="5942423"/>
            <a:ext cx="1981200" cy="457200"/>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9223" y="2323893"/>
            <a:ext cx="1845239" cy="75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2145" y="5828808"/>
            <a:ext cx="684430" cy="68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9060" y="3542150"/>
            <a:ext cx="21812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L:\207-ELFAConvention\2012\Sponsorships\LOGOS\Convention Sponsors\Marlin Leasing_TUES BREAKFAS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1299" y="4908347"/>
            <a:ext cx="22288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959" y="3742907"/>
            <a:ext cx="1344423" cy="45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82989" y="1189696"/>
            <a:ext cx="2567243" cy="75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83106" y="2244350"/>
            <a:ext cx="1097782" cy="91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Key Equipment Finance">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7298" y="3608824"/>
            <a:ext cx="1905000" cy="7905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IG Commercial Asset Finance">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4458" y="1500379"/>
            <a:ext cx="238125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 Corporate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62796" y="2323893"/>
            <a:ext cx="15240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887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TotalTime>
  <Words>2625</Words>
  <Application>Microsoft Office PowerPoint</Application>
  <PresentationFormat>On-screen Show (4:3)</PresentationFormat>
  <Paragraphs>513</Paragraphs>
  <Slides>44</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ＭＳ Ｐゴシック</vt:lpstr>
      <vt:lpstr>Arial</vt:lpstr>
      <vt:lpstr>Calibri</vt:lpstr>
      <vt:lpstr>Times New Roman</vt:lpstr>
      <vt:lpstr>Wingdings</vt:lpstr>
      <vt:lpstr>Office Theme</vt:lpstr>
      <vt:lpstr>2_Office Theme</vt:lpstr>
      <vt:lpstr> </vt:lpstr>
      <vt:lpstr>PowerPoint Presentation</vt:lpstr>
      <vt:lpstr>Agenda</vt:lpstr>
      <vt:lpstr>PowerPoint Presentation</vt:lpstr>
      <vt:lpstr>Industry Overview</vt:lpstr>
      <vt:lpstr>Equipment Finance on the Rise</vt:lpstr>
      <vt:lpstr>Industry Overview</vt:lpstr>
      <vt:lpstr>Industry Overview</vt:lpstr>
      <vt:lpstr>Industry Overview</vt:lpstr>
      <vt:lpstr>Industry Overview</vt:lpstr>
      <vt:lpstr>Industry Overview</vt:lpstr>
      <vt:lpstr>Industry Overview</vt:lpstr>
      <vt:lpstr>Technology</vt:lpstr>
      <vt:lpstr>Industry Overview</vt:lpstr>
      <vt:lpstr>Industry Overview</vt:lpstr>
      <vt:lpstr>Industry Overview</vt:lpstr>
      <vt:lpstr>PowerPoint Presentation</vt:lpstr>
      <vt:lpstr>Why Equipment Finance?</vt:lpstr>
      <vt:lpstr>Why Equipment Finance?</vt:lpstr>
      <vt:lpstr>PowerPoint Presentation</vt:lpstr>
      <vt:lpstr>Capital Markets Activity</vt:lpstr>
      <vt:lpstr>Equipment-Based Asset Securitization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Equipment Finance?</vt:lpstr>
      <vt:lpstr>PowerPoint Presentation</vt:lpstr>
      <vt:lpstr>PowerPoint Presentation</vt:lpstr>
      <vt:lpstr>PowerPoint Presentation</vt:lpstr>
      <vt:lpstr>7 Year Term Accounting Analysis</vt:lpstr>
      <vt:lpstr>Other Considerations</vt:lpstr>
      <vt:lpstr>PowerPoint Presentation</vt:lpstr>
      <vt:lpstr>Tax</vt:lpstr>
      <vt:lpstr>Tax</vt:lpstr>
      <vt:lpstr>Accounting</vt:lpstr>
      <vt:lpstr>Accounting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Alexa Carnibella</cp:lastModifiedBy>
  <cp:revision>147</cp:revision>
  <cp:lastPrinted>2012-10-04T18:51:08Z</cp:lastPrinted>
  <dcterms:created xsi:type="dcterms:W3CDTF">2011-12-15T21:23:29Z</dcterms:created>
  <dcterms:modified xsi:type="dcterms:W3CDTF">2015-11-04T20:57:29Z</dcterms:modified>
</cp:coreProperties>
</file>