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346" r:id="rId5"/>
    <p:sldId id="347" r:id="rId6"/>
    <p:sldId id="386" r:id="rId7"/>
    <p:sldId id="380" r:id="rId8"/>
    <p:sldId id="349" r:id="rId9"/>
    <p:sldId id="381" r:id="rId10"/>
    <p:sldId id="387" r:id="rId11"/>
    <p:sldId id="377" r:id="rId12"/>
    <p:sldId id="382" r:id="rId13"/>
    <p:sldId id="384" r:id="rId14"/>
    <p:sldId id="372" r:id="rId15"/>
    <p:sldId id="378" r:id="rId16"/>
    <p:sldId id="385" r:id="rId17"/>
    <p:sldId id="373" r:id="rId18"/>
    <p:sldId id="370" r:id="rId19"/>
    <p:sldId id="352" r:id="rId20"/>
    <p:sldId id="388" r:id="rId21"/>
    <p:sldId id="389" r:id="rId22"/>
    <p:sldId id="374"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55E"/>
    <a:srgbClr val="FF7878"/>
    <a:srgbClr val="10243B"/>
    <a:srgbClr val="94303C"/>
    <a:srgbClr val="76BBDE"/>
    <a:srgbClr val="4E99B9"/>
    <a:srgbClr val="D0D94B"/>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F7A32-E4CE-4D28-A848-EE81E1DBA345}" v="12" dt="2021-12-15T16:03:58.259"/>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39" d="100"/>
          <a:sy n="139" d="100"/>
        </p:scale>
        <p:origin x="804" y="126"/>
      </p:cViewPr>
      <p:guideLst>
        <p:guide orient="horz" pos="1764"/>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AA6A5-79F5-43B7-9BF8-6CCA929074B4}" type="datetimeFigureOut">
              <a:rPr lang="en-US" smtClean="0"/>
              <a:t>12/15/2021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9ACAC-AA76-45DA-A6FD-8A3C7246137A}" type="slidenum">
              <a:rPr lang="en-US" smtClean="0"/>
              <a:t>‹#›</a:t>
            </a:fld>
            <a:endParaRPr lang="en-US" dirty="0"/>
          </a:p>
        </p:txBody>
      </p:sp>
    </p:spTree>
    <p:extLst>
      <p:ext uri="{BB962C8B-B14F-4D97-AF65-F5344CB8AC3E}">
        <p14:creationId xmlns:p14="http://schemas.microsoft.com/office/powerpoint/2010/main" val="277755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Tree>
    <p:extLst>
      <p:ext uri="{BB962C8B-B14F-4D97-AF65-F5344CB8AC3E}">
        <p14:creationId xmlns:p14="http://schemas.microsoft.com/office/powerpoint/2010/main" val="1547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10742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67879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959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D425C-E57F-4285-9C74-DEA5322664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15338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9ACAC-AA76-45DA-A6FD-8A3C7246137A}" type="slidenum">
              <a:rPr lang="en-US" smtClean="0"/>
              <a:t>17</a:t>
            </a:fld>
            <a:endParaRPr lang="en-US" dirty="0"/>
          </a:p>
        </p:txBody>
      </p:sp>
    </p:spTree>
    <p:extLst>
      <p:ext uri="{BB962C8B-B14F-4D97-AF65-F5344CB8AC3E}">
        <p14:creationId xmlns:p14="http://schemas.microsoft.com/office/powerpoint/2010/main" val="274183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9ACAC-AA76-45DA-A6FD-8A3C7246137A}" type="slidenum">
              <a:rPr lang="en-US" smtClean="0"/>
              <a:t>18</a:t>
            </a:fld>
            <a:endParaRPr lang="en-US" dirty="0"/>
          </a:p>
        </p:txBody>
      </p:sp>
    </p:spTree>
    <p:extLst>
      <p:ext uri="{BB962C8B-B14F-4D97-AF65-F5344CB8AC3E}">
        <p14:creationId xmlns:p14="http://schemas.microsoft.com/office/powerpoint/2010/main" val="49536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97461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40934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31730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15570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6287" cy="3294062"/>
          </a:xfrm>
        </p:spPr>
      </p:sp>
      <p:sp>
        <p:nvSpPr>
          <p:cNvPr id="6" name="Footer Placeholder 5"/>
          <p:cNvSpPr>
            <a:spLocks noGrp="1"/>
          </p:cNvSpPr>
          <p:nvPr>
            <p:ph type="ftr" sz="quarter" idx="11"/>
          </p:nvPr>
        </p:nvSpPr>
        <p:spPr/>
        <p:txBody>
          <a:bodyPr/>
          <a:lstStyle/>
          <a:p>
            <a:pPr defTabSz="984978">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181393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36140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74950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82579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6" name="Footer Placeholder 5"/>
          <p:cNvSpPr>
            <a:spLocks noGrp="1"/>
          </p:cNvSpPr>
          <p:nvPr>
            <p:ph type="ftr" sz="quarter" idx="11"/>
          </p:nvPr>
        </p:nvSpPr>
        <p:spPr/>
        <p:txBody>
          <a:bodyPr/>
          <a:lstStyle/>
          <a:p>
            <a:pPr defTabSz="966612">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4050813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39308"/>
            <a:ext cx="8229600" cy="3689842"/>
          </a:xfrm>
          <a:prstGeom prst="rect">
            <a:avLst/>
          </a:prstGeom>
        </p:spPr>
        <p:txBody>
          <a:bodyPr anchor="b"/>
          <a:lstStyle>
            <a:lvl1pPr algn="ctr">
              <a:defRPr sz="4500">
                <a:latin typeface="+mn-lt"/>
              </a:defRPr>
            </a:lvl1pPr>
          </a:lstStyle>
          <a:p>
            <a:r>
              <a:rPr lang="en-US"/>
              <a:t>Click to edit Master title style</a:t>
            </a: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FEEA6BF-C9C8-D643-BDD3-F89CB6AB3C0E}" type="slidenum">
              <a:rPr lang="en-US" smtClean="0"/>
              <a:t>‹#›</a:t>
            </a:fld>
            <a:endParaRPr lang="en-US" dirty="0"/>
          </a:p>
        </p:txBody>
      </p:sp>
      <p:sp>
        <p:nvSpPr>
          <p:cNvPr id="8" name="Text Placeholder 2"/>
          <p:cNvSpPr>
            <a:spLocks noGrp="1"/>
          </p:cNvSpPr>
          <p:nvPr>
            <p:ph idx="1"/>
          </p:nvPr>
        </p:nvSpPr>
        <p:spPr>
          <a:xfrm>
            <a:off x="457200" y="959644"/>
            <a:ext cx="8229600" cy="36695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0976"/>
          </a:xfrm>
          <a:prstGeom prst="rect">
            <a:avLst/>
          </a:prstGeom>
        </p:spPr>
        <p:txBody>
          <a:bodyPr lIns="457200" tIns="182880">
            <a:normAutofit/>
          </a:bodyPr>
          <a:lstStyle>
            <a:lvl1pPr algn="l">
              <a:defRPr sz="2800" b="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FEEA6BF-C9C8-D643-BDD3-F89CB6AB3C0E}" type="slidenum">
              <a:rPr lang="en-US" smtClean="0"/>
              <a:t>‹#›</a:t>
            </a:fld>
            <a:endParaRPr lang="en-US" dirty="0"/>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0976"/>
          </a:xfrm>
          <a:prstGeom prst="rect">
            <a:avLst/>
          </a:prstGeom>
        </p:spPr>
        <p:txBody>
          <a:bodyPr lIns="457200" tIns="182880">
            <a:normAutofit/>
          </a:bodyPr>
          <a:lstStyle>
            <a:lvl1pPr algn="l">
              <a:defRPr sz="2800" b="0">
                <a:solidFill>
                  <a:schemeClr val="bg1"/>
                </a:solidFill>
                <a:latin typeface="+mn-lt"/>
              </a:defRPr>
            </a:lvl1pPr>
          </a:lstStyle>
          <a:p>
            <a:r>
              <a:rPr lang="en-US"/>
              <a:t>Click to edit Master title style</a:t>
            </a: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FEEA6BF-C9C8-D643-BDD3-F89CB6AB3C0E}" type="slidenum">
              <a:rPr lang="en-US" smtClean="0"/>
              <a:t>‹#›</a:t>
            </a:fld>
            <a:endParaRPr lang="en-US" dirty="0"/>
          </a:p>
        </p:txBody>
      </p:sp>
    </p:spTree>
    <p:custDataLst>
      <p:tags r:id="rId1"/>
    </p:custDataLst>
    <p:extLst>
      <p:ext uri="{BB962C8B-B14F-4D97-AF65-F5344CB8AC3E}">
        <p14:creationId xmlns:p14="http://schemas.microsoft.com/office/powerpoint/2010/main" val="207416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tx2"/>
        </a:solidFill>
        <a:effectLst/>
      </p:bgPr>
    </p:bg>
    <p:spTree>
      <p:nvGrpSpPr>
        <p:cNvPr id="1" name=""/>
        <p:cNvGrpSpPr/>
        <p:nvPr/>
      </p:nvGrpSpPr>
      <p:grpSpPr>
        <a:xfrm>
          <a:off x="0" y="0"/>
          <a:ext cx="0" cy="0"/>
          <a:chOff x="0" y="0"/>
          <a:chExt cx="0" cy="0"/>
        </a:xfrm>
      </p:grpSpPr>
      <p:sp>
        <p:nvSpPr>
          <p:cNvPr id="4" name="object 3"/>
          <p:cNvSpPr/>
          <p:nvPr userDrawn="1"/>
        </p:nvSpPr>
        <p:spPr>
          <a:xfrm>
            <a:off x="1" y="0"/>
            <a:ext cx="1587731" cy="51435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350" dirty="0">
              <a:latin typeface="Arial" panose="020B0604020202020204" pitchFamily="34" charset="0"/>
            </a:endParaRPr>
          </a:p>
        </p:txBody>
      </p:sp>
      <p:sp>
        <p:nvSpPr>
          <p:cNvPr id="7" name="Title 1"/>
          <p:cNvSpPr>
            <a:spLocks noGrp="1"/>
          </p:cNvSpPr>
          <p:nvPr>
            <p:ph type="ctrTitle" hasCustomPrompt="1"/>
          </p:nvPr>
        </p:nvSpPr>
        <p:spPr>
          <a:xfrm>
            <a:off x="1900838" y="1100235"/>
            <a:ext cx="6192000" cy="2632500"/>
          </a:xfrm>
          <a:prstGeom prst="rect">
            <a:avLst/>
          </a:prstGeom>
        </p:spPr>
        <p:txBody>
          <a:bodyPr anchor="t" anchorCtr="0"/>
          <a:lstStyle>
            <a:lvl1pPr algn="l" defTabSz="685800" rtl="0" eaLnBrk="1" latinLnBrk="0" hangingPunct="1">
              <a:lnSpc>
                <a:spcPts val="3750"/>
              </a:lnSpc>
              <a:spcBef>
                <a:spcPct val="0"/>
              </a:spcBef>
              <a:spcAft>
                <a:spcPts val="450"/>
              </a:spcAft>
              <a:buNone/>
              <a:defRPr lang="en-US" sz="3750" b="0" kern="1200" dirty="0">
                <a:solidFill>
                  <a:schemeClr val="bg1"/>
                </a:solidFill>
                <a:latin typeface="+mn-lt"/>
                <a:ea typeface="+mj-ea"/>
                <a:cs typeface="+mj-cs"/>
              </a:defRPr>
            </a:lvl1pPr>
          </a:lstStyle>
          <a:p>
            <a:r>
              <a:rPr lang="en-GB"/>
              <a:t>Section divider one title style</a:t>
            </a:r>
            <a:endParaRPr lang="en-US"/>
          </a:p>
        </p:txBody>
      </p:sp>
      <p:sp>
        <p:nvSpPr>
          <p:cNvPr id="9" name="Text Placeholder 3"/>
          <p:cNvSpPr>
            <a:spLocks noGrp="1"/>
          </p:cNvSpPr>
          <p:nvPr>
            <p:ph type="body" sz="quarter" idx="11"/>
          </p:nvPr>
        </p:nvSpPr>
        <p:spPr>
          <a:xfrm>
            <a:off x="1900838" y="3867735"/>
            <a:ext cx="6172700" cy="162000"/>
          </a:xfrm>
        </p:spPr>
        <p:txBody>
          <a:bodyPr/>
          <a:lstStyle>
            <a:lvl1pPr>
              <a:defRPr sz="825">
                <a:solidFill>
                  <a:schemeClr val="bg1"/>
                </a:solidFill>
              </a:defRPr>
            </a:lvl1pPr>
            <a:lvl2pPr>
              <a:defRPr sz="825">
                <a:solidFill>
                  <a:schemeClr val="bg1"/>
                </a:solidFill>
              </a:defRPr>
            </a:lvl2pPr>
            <a:lvl3pPr>
              <a:buClr>
                <a:schemeClr val="bg1"/>
              </a:buClr>
              <a:defRPr sz="825">
                <a:solidFill>
                  <a:schemeClr val="bg1"/>
                </a:solidFill>
              </a:defRPr>
            </a:lvl3pPr>
            <a:lvl4pPr>
              <a:buClr>
                <a:schemeClr val="bg1"/>
              </a:buClr>
              <a:defRPr sz="825">
                <a:solidFill>
                  <a:schemeClr val="bg1"/>
                </a:solidFill>
              </a:defRPr>
            </a:lvl4pPr>
            <a:lvl5pPr>
              <a:buClr>
                <a:schemeClr val="bg1"/>
              </a:buClr>
              <a:defRPr sz="825">
                <a:solidFill>
                  <a:schemeClr val="bg1"/>
                </a:solidFill>
              </a:defRPr>
            </a:lvl5pPr>
          </a:lstStyle>
          <a:p>
            <a:pPr lvl="0"/>
            <a:r>
              <a:rPr lang="en-US"/>
              <a:t>Click to edit Master text styles</a:t>
            </a:r>
          </a:p>
        </p:txBody>
      </p:sp>
      <p:sp>
        <p:nvSpPr>
          <p:cNvPr id="8" name="Freeform 19"/>
          <p:cNvSpPr>
            <a:spLocks noEditPoints="1"/>
          </p:cNvSpPr>
          <p:nvPr userDrawn="1"/>
        </p:nvSpPr>
        <p:spPr bwMode="auto">
          <a:xfrm>
            <a:off x="1900838" y="477900"/>
            <a:ext cx="777600" cy="2376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013" dirty="0"/>
          </a:p>
        </p:txBody>
      </p:sp>
    </p:spTree>
    <p:extLst>
      <p:ext uri="{BB962C8B-B14F-4D97-AF65-F5344CB8AC3E}">
        <p14:creationId xmlns:p14="http://schemas.microsoft.com/office/powerpoint/2010/main" val="402045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00838" y="1100235"/>
            <a:ext cx="6192000" cy="2632500"/>
          </a:xfrm>
          <a:prstGeom prst="rect">
            <a:avLst/>
          </a:prstGeom>
        </p:spPr>
        <p:txBody>
          <a:bodyPr anchor="t" anchorCtr="0"/>
          <a:lstStyle>
            <a:lvl1pPr algn="l" defTabSz="685800" rtl="0" eaLnBrk="1" latinLnBrk="0" hangingPunct="1">
              <a:lnSpc>
                <a:spcPts val="3750"/>
              </a:lnSpc>
              <a:spcBef>
                <a:spcPct val="0"/>
              </a:spcBef>
              <a:spcAft>
                <a:spcPts val="450"/>
              </a:spcAft>
              <a:buNone/>
              <a:defRPr lang="en-US" sz="3750" b="0" kern="1200" dirty="0">
                <a:solidFill>
                  <a:schemeClr val="bg1"/>
                </a:solidFill>
                <a:latin typeface="+mn-lt"/>
                <a:ea typeface="+mj-ea"/>
                <a:cs typeface="+mj-cs"/>
              </a:defRPr>
            </a:lvl1pPr>
          </a:lstStyle>
          <a:p>
            <a:r>
              <a:rPr lang="en-GB"/>
              <a:t>Section divider one title style</a:t>
            </a:r>
            <a:endParaRPr lang="en-US"/>
          </a:p>
        </p:txBody>
      </p:sp>
      <p:sp>
        <p:nvSpPr>
          <p:cNvPr id="4" name="object 3"/>
          <p:cNvSpPr/>
          <p:nvPr userDrawn="1"/>
        </p:nvSpPr>
        <p:spPr>
          <a:xfrm>
            <a:off x="1" y="0"/>
            <a:ext cx="1587731" cy="51435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350" dirty="0">
              <a:latin typeface="Arial" panose="020B0604020202020204" pitchFamily="34" charset="0"/>
            </a:endParaRPr>
          </a:p>
        </p:txBody>
      </p:sp>
      <p:sp>
        <p:nvSpPr>
          <p:cNvPr id="7" name="Text Placeholder 3"/>
          <p:cNvSpPr>
            <a:spLocks noGrp="1"/>
          </p:cNvSpPr>
          <p:nvPr>
            <p:ph type="body" sz="quarter" idx="11"/>
          </p:nvPr>
        </p:nvSpPr>
        <p:spPr>
          <a:xfrm>
            <a:off x="1900838" y="3867735"/>
            <a:ext cx="6172700" cy="162000"/>
          </a:xfrm>
        </p:spPr>
        <p:txBody>
          <a:bodyPr/>
          <a:lstStyle>
            <a:lvl1pPr>
              <a:defRPr sz="825">
                <a:solidFill>
                  <a:schemeClr val="bg1"/>
                </a:solidFill>
              </a:defRPr>
            </a:lvl1pPr>
            <a:lvl2pPr>
              <a:defRPr sz="825">
                <a:solidFill>
                  <a:schemeClr val="bg1"/>
                </a:solidFill>
              </a:defRPr>
            </a:lvl2pPr>
            <a:lvl3pPr>
              <a:buClr>
                <a:schemeClr val="bg1"/>
              </a:buClr>
              <a:defRPr sz="825">
                <a:solidFill>
                  <a:schemeClr val="bg1"/>
                </a:solidFill>
              </a:defRPr>
            </a:lvl3pPr>
            <a:lvl4pPr>
              <a:buClr>
                <a:schemeClr val="bg1"/>
              </a:buClr>
              <a:defRPr sz="825">
                <a:solidFill>
                  <a:schemeClr val="bg1"/>
                </a:solidFill>
              </a:defRPr>
            </a:lvl4pPr>
            <a:lvl5pPr>
              <a:buClr>
                <a:schemeClr val="bg1"/>
              </a:buClr>
              <a:defRPr sz="825">
                <a:solidFill>
                  <a:schemeClr val="bg1"/>
                </a:solidFill>
              </a:defRPr>
            </a:lvl5pPr>
          </a:lstStyle>
          <a:p>
            <a:pPr lvl="0"/>
            <a:r>
              <a:rPr lang="en-US"/>
              <a:t>Click to edit Master text styles</a:t>
            </a:r>
          </a:p>
        </p:txBody>
      </p:sp>
      <p:sp>
        <p:nvSpPr>
          <p:cNvPr id="8" name="Freeform 19"/>
          <p:cNvSpPr>
            <a:spLocks noEditPoints="1"/>
          </p:cNvSpPr>
          <p:nvPr userDrawn="1"/>
        </p:nvSpPr>
        <p:spPr bwMode="auto">
          <a:xfrm>
            <a:off x="1900838" y="477900"/>
            <a:ext cx="777600" cy="2376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013" dirty="0"/>
          </a:p>
        </p:txBody>
      </p:sp>
    </p:spTree>
    <p:extLst>
      <p:ext uri="{BB962C8B-B14F-4D97-AF65-F5344CB8AC3E}">
        <p14:creationId xmlns:p14="http://schemas.microsoft.com/office/powerpoint/2010/main" val="88723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DIVIDER 2">
    <p:bg>
      <p:bgPr>
        <a:solidFill>
          <a:srgbClr val="6D207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009800"/>
            <a:ext cx="6192000" cy="2632500"/>
          </a:xfrm>
          <a:prstGeom prst="rect">
            <a:avLst/>
          </a:prstGeom>
        </p:spPr>
        <p:txBody>
          <a:bodyPr anchor="t" anchorCtr="0"/>
          <a:lstStyle>
            <a:lvl1pPr algn="l">
              <a:defRPr sz="5400">
                <a:solidFill>
                  <a:schemeClr val="bg1"/>
                </a:solidFill>
              </a:defRPr>
            </a:lvl1pPr>
          </a:lstStyle>
          <a:p>
            <a:r>
              <a:rPr lang="en-GB"/>
              <a:t>Section divider two title style</a:t>
            </a:r>
            <a:endParaRPr lang="en-US"/>
          </a:p>
        </p:txBody>
      </p:sp>
      <p:sp>
        <p:nvSpPr>
          <p:cNvPr id="4" name="object 3"/>
          <p:cNvSpPr/>
          <p:nvPr userDrawn="1"/>
        </p:nvSpPr>
        <p:spPr>
          <a:xfrm>
            <a:off x="1" y="0"/>
            <a:ext cx="1587731" cy="51435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350" dirty="0">
              <a:latin typeface="Arial" panose="020B0604020202020204" pitchFamily="34" charset="0"/>
            </a:endParaRPr>
          </a:p>
        </p:txBody>
      </p:sp>
      <p:sp>
        <p:nvSpPr>
          <p:cNvPr id="6" name="Freeform 19"/>
          <p:cNvSpPr>
            <a:spLocks noEditPoints="1"/>
          </p:cNvSpPr>
          <p:nvPr userDrawn="1"/>
        </p:nvSpPr>
        <p:spPr bwMode="auto">
          <a:xfrm>
            <a:off x="2064100" y="588600"/>
            <a:ext cx="777600" cy="2376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013" dirty="0"/>
          </a:p>
        </p:txBody>
      </p:sp>
      <p:sp>
        <p:nvSpPr>
          <p:cNvPr id="7" name="Text Placeholder 3"/>
          <p:cNvSpPr>
            <a:spLocks noGrp="1"/>
          </p:cNvSpPr>
          <p:nvPr>
            <p:ph type="body" sz="quarter" idx="11"/>
          </p:nvPr>
        </p:nvSpPr>
        <p:spPr>
          <a:xfrm>
            <a:off x="2064100" y="3777300"/>
            <a:ext cx="6172700" cy="162000"/>
          </a:xfrm>
        </p:spPr>
        <p:txBody>
          <a:bodyPr/>
          <a:lstStyle>
            <a:lvl1pPr>
              <a:defRPr sz="825">
                <a:solidFill>
                  <a:schemeClr val="bg1"/>
                </a:solidFill>
              </a:defRPr>
            </a:lvl1pPr>
            <a:lvl2pPr>
              <a:defRPr sz="825">
                <a:solidFill>
                  <a:schemeClr val="bg1"/>
                </a:solidFill>
              </a:defRPr>
            </a:lvl2pPr>
            <a:lvl3pPr>
              <a:buClr>
                <a:schemeClr val="bg1"/>
              </a:buClr>
              <a:defRPr sz="825">
                <a:solidFill>
                  <a:schemeClr val="bg1"/>
                </a:solidFill>
              </a:defRPr>
            </a:lvl3pPr>
            <a:lvl4pPr>
              <a:buClr>
                <a:schemeClr val="bg1"/>
              </a:buClr>
              <a:defRPr sz="825">
                <a:solidFill>
                  <a:schemeClr val="bg1"/>
                </a:solidFill>
              </a:defRPr>
            </a:lvl4pPr>
            <a:lvl5pPr>
              <a:buClr>
                <a:schemeClr val="bg1"/>
              </a:buClr>
              <a:defRPr sz="825">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8938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3167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9144000" cy="5021430"/>
          </a:xfrm>
          <a:prstGeom prst="rect">
            <a:avLst/>
          </a:prstGeom>
        </p:spPr>
      </p:pic>
      <p:sp>
        <p:nvSpPr>
          <p:cNvPr id="3" name="Text Placeholder 2"/>
          <p:cNvSpPr>
            <a:spLocks noGrp="1"/>
          </p:cNvSpPr>
          <p:nvPr>
            <p:ph type="body" idx="1"/>
          </p:nvPr>
        </p:nvSpPr>
        <p:spPr>
          <a:xfrm>
            <a:off x="457200" y="1206500"/>
            <a:ext cx="8229600" cy="3422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EC854E-9CA5-6C46-82F9-7B4FFDEF789A}" type="datetimeFigureOut">
              <a:rPr lang="en-US" smtClean="0"/>
              <a:t>12/15/2021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13" name="Shape 8"/>
          <p:cNvSpPr txBox="1">
            <a:spLocks/>
          </p:cNvSpPr>
          <p:nvPr userDrawn="1"/>
        </p:nvSpPr>
        <p:spPr>
          <a:xfrm>
            <a:off x="7485590" y="4777269"/>
            <a:ext cx="1201210"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100" smtClean="0">
                <a:solidFill>
                  <a:schemeClr val="tx1"/>
                </a:solidFill>
                <a:latin typeface="+mn-lt"/>
                <a:ea typeface="Arial"/>
                <a:cs typeface="Arial" panose="020B0604020202020204" pitchFamily="34" charset="0"/>
              </a:rPr>
              <a:pPr algn="r"/>
              <a:t>‹#›</a:t>
            </a:fld>
            <a:endParaRPr lang="en-US" sz="1100" dirty="0">
              <a:solidFill>
                <a:schemeClr val="tx1"/>
              </a:solidFill>
              <a:latin typeface="+mn-lt"/>
              <a:ea typeface="Arial"/>
              <a:cs typeface="Arial" panose="020B0604020202020204" pitchFamily="34" charset="0"/>
            </a:endParaRPr>
          </a:p>
        </p:txBody>
      </p:sp>
    </p:spTree>
    <p:custDataLst>
      <p:tags r:id="rId9"/>
    </p:custDataLst>
    <p:extLst>
      <p:ext uri="{BB962C8B-B14F-4D97-AF65-F5344CB8AC3E}">
        <p14:creationId xmlns:p14="http://schemas.microsoft.com/office/powerpoint/2010/main" val="1544860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0" r:id="rId7"/>
  </p:sldLayoutIdLst>
  <p:txStyles>
    <p:titleStyle>
      <a:lvl1pPr algn="l" defTabSz="685800" rtl="0" eaLnBrk="1" latinLnBrk="0" hangingPunct="1">
        <a:lnSpc>
          <a:spcPct val="90000"/>
        </a:lnSpc>
        <a:spcBef>
          <a:spcPct val="0"/>
        </a:spcBef>
        <a:buNone/>
        <a:defRPr sz="2400" kern="1200">
          <a:solidFill>
            <a:schemeClr val="bg1"/>
          </a:solidFill>
          <a:latin typeface="+mn-lt"/>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88" userDrawn="1">
          <p15:clr>
            <a:srgbClr val="F26B43"/>
          </p15:clr>
        </p15:guide>
        <p15:guide id="2" pos="5472" userDrawn="1">
          <p15:clr>
            <a:srgbClr val="F26B43"/>
          </p15:clr>
        </p15:guide>
        <p15:guide id="3" pos="288" userDrawn="1">
          <p15:clr>
            <a:srgbClr val="F26B43"/>
          </p15:clr>
        </p15:guide>
        <p15:guide id="4" orient="horz" pos="2916" userDrawn="1">
          <p15:clr>
            <a:srgbClr val="F26B43"/>
          </p15:clr>
        </p15:guide>
        <p15:guide id="5" orient="horz" pos="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ffiec.gov/examtools/FFIEC-Calculators/APR/#/accountdata"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elfaonline.org/events/elearning/web-seminar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consumerfinance.gov/rules-policy/regulations/1026/j/"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drive.google.com/file/d/1rG1UkKazPNaj7VArbEoBm9wZBLllZBaG/view"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A8414044-F5E8-4017-A567-F4BDE14E27C3}"/>
              </a:ext>
            </a:extLst>
          </p:cNvPr>
          <p:cNvPicPr>
            <a:picLocks noChangeAspect="1"/>
          </p:cNvPicPr>
          <p:nvPr/>
        </p:nvPicPr>
        <p:blipFill rotWithShape="1">
          <a:blip r:embed="rId3"/>
          <a:srcRect l="13317"/>
          <a:stretch/>
        </p:blipFill>
        <p:spPr>
          <a:xfrm>
            <a:off x="20" y="961"/>
            <a:ext cx="9143980" cy="5142539"/>
          </a:xfrm>
          <a:prstGeom prst="rect">
            <a:avLst/>
          </a:prstGeom>
        </p:spPr>
      </p:pic>
    </p:spTree>
    <p:extLst>
      <p:ext uri="{BB962C8B-B14F-4D97-AF65-F5344CB8AC3E}">
        <p14:creationId xmlns:p14="http://schemas.microsoft.com/office/powerpoint/2010/main" val="102181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Commercial Trade Credits</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3063"/>
            <a:ext cx="8159799" cy="1938992"/>
          </a:xfrm>
          <a:prstGeom prst="rect">
            <a:avLst/>
          </a:prstGeom>
          <a:noFill/>
        </p:spPr>
        <p:txBody>
          <a:bodyPr wrap="square" rtlCol="0">
            <a:spAutoFit/>
          </a:bodyPr>
          <a:lstStyle/>
          <a:p>
            <a:r>
              <a:rPr lang="en-US" sz="2400" dirty="0"/>
              <a:t>Are commercial trade credits subject to disclosures?  </a:t>
            </a:r>
          </a:p>
          <a:p>
            <a:endParaRPr lang="en-US" sz="2400" dirty="0"/>
          </a:p>
          <a:p>
            <a:r>
              <a:rPr lang="en-US" sz="2400" dirty="0"/>
              <a:t>For example, if a commercial equipment customer purchases goods on account (without paying cash up front), but pays the supplier within 30, 60 or 90 days. </a:t>
            </a:r>
          </a:p>
        </p:txBody>
      </p:sp>
    </p:spTree>
    <p:extLst>
      <p:ext uri="{BB962C8B-B14F-4D97-AF65-F5344CB8AC3E}">
        <p14:creationId xmlns:p14="http://schemas.microsoft.com/office/powerpoint/2010/main" val="249855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Definition of Broker</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3063"/>
            <a:ext cx="8159799" cy="3046988"/>
          </a:xfrm>
          <a:prstGeom prst="rect">
            <a:avLst/>
          </a:prstGeom>
          <a:noFill/>
        </p:spPr>
        <p:txBody>
          <a:bodyPr wrap="square" rtlCol="0">
            <a:spAutoFit/>
          </a:bodyPr>
          <a:lstStyle/>
          <a:p>
            <a:r>
              <a:rPr lang="en-US" sz="2400" dirty="0"/>
              <a:t>Is a Dealer who assigns a transaction to a third party financing source a “broker” under the law, even if they don’t receive points or a separate fee from the price of the assigned contract? </a:t>
            </a:r>
          </a:p>
          <a:p>
            <a:endParaRPr lang="en-US" sz="2400" dirty="0"/>
          </a:p>
          <a:p>
            <a:r>
              <a:rPr lang="en-US" sz="1200" b="1" i="1" dirty="0"/>
              <a:t>New York and California Proposed Regulations</a:t>
            </a:r>
            <a:r>
              <a:rPr lang="en-US" sz="1200" dirty="0"/>
              <a:t>:  Broker means any person other than a financer or recipient </a:t>
            </a:r>
            <a:r>
              <a:rPr lang="en-US" sz="1200" b="1" u="sng" dirty="0"/>
              <a:t>who, for a fee, commission, or other consideration</a:t>
            </a:r>
            <a:r>
              <a:rPr lang="en-US" sz="1200" dirty="0"/>
              <a:t>, participates in any financing negotiation; counsels or advises the recipient about financing options; participates in the preparation of any financing documents, including financing applications; contacts the financer on behalf of the recipient other than to refer the recipient, gathers financing application documentation or delivers the documentation to the finance; communicates financing decisions or inquiries from the financer to the recipient; or obtains the recipient’s signature on financing documents.</a:t>
            </a:r>
          </a:p>
          <a:p>
            <a:endParaRPr lang="en-US" sz="1200" dirty="0"/>
          </a:p>
          <a:p>
            <a:endParaRPr lang="en-US" sz="1200" dirty="0"/>
          </a:p>
        </p:txBody>
      </p:sp>
    </p:spTree>
    <p:extLst>
      <p:ext uri="{BB962C8B-B14F-4D97-AF65-F5344CB8AC3E}">
        <p14:creationId xmlns:p14="http://schemas.microsoft.com/office/powerpoint/2010/main" val="190481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Inventory</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3063"/>
            <a:ext cx="8159799" cy="1938992"/>
          </a:xfrm>
          <a:prstGeom prst="rect">
            <a:avLst/>
          </a:prstGeom>
          <a:noFill/>
        </p:spPr>
        <p:txBody>
          <a:bodyPr wrap="square" rtlCol="0">
            <a:spAutoFit/>
          </a:bodyPr>
          <a:lstStyle/>
          <a:p>
            <a:r>
              <a:rPr lang="en-US" sz="2400" dirty="0"/>
              <a:t>How does a Lender disclose for inventory finance and lines of credit thereunder?  Is a new Disclosure required with each takedown? </a:t>
            </a:r>
          </a:p>
          <a:p>
            <a:endParaRPr lang="en-US" sz="2400" dirty="0"/>
          </a:p>
          <a:p>
            <a:endParaRPr lang="en-US" sz="1200" dirty="0"/>
          </a:p>
          <a:p>
            <a:endParaRPr lang="en-US" sz="1200" dirty="0"/>
          </a:p>
        </p:txBody>
      </p:sp>
    </p:spTree>
    <p:extLst>
      <p:ext uri="{BB962C8B-B14F-4D97-AF65-F5344CB8AC3E}">
        <p14:creationId xmlns:p14="http://schemas.microsoft.com/office/powerpoint/2010/main" val="159571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Timing for Disclosures		</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9689"/>
            <a:ext cx="8159799" cy="1384995"/>
          </a:xfrm>
          <a:prstGeom prst="rect">
            <a:avLst/>
          </a:prstGeom>
          <a:noFill/>
        </p:spPr>
        <p:txBody>
          <a:bodyPr wrap="square" rtlCol="0">
            <a:spAutoFit/>
          </a:bodyPr>
          <a:lstStyle/>
          <a:p>
            <a:r>
              <a:rPr lang="en-US" sz="2400" dirty="0"/>
              <a:t>When must commercial finance disclosures be provided to the customer? Are revised disclosures required based upon subsequent events?</a:t>
            </a:r>
          </a:p>
          <a:p>
            <a:endParaRPr lang="en-US" sz="1200" dirty="0"/>
          </a:p>
        </p:txBody>
      </p:sp>
    </p:spTree>
    <p:extLst>
      <p:ext uri="{BB962C8B-B14F-4D97-AF65-F5344CB8AC3E}">
        <p14:creationId xmlns:p14="http://schemas.microsoft.com/office/powerpoint/2010/main" val="392540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Disclosure of Fees and Calculation of APR</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3063"/>
            <a:ext cx="8836873" cy="3231654"/>
          </a:xfrm>
          <a:prstGeom prst="rect">
            <a:avLst/>
          </a:prstGeom>
          <a:noFill/>
        </p:spPr>
        <p:txBody>
          <a:bodyPr wrap="square" rtlCol="0">
            <a:spAutoFit/>
          </a:bodyPr>
          <a:lstStyle/>
          <a:p>
            <a:r>
              <a:rPr lang="en-US" sz="2400" dirty="0"/>
              <a:t>How is APR to be calculated?</a:t>
            </a:r>
          </a:p>
          <a:p>
            <a:r>
              <a:rPr lang="en-US" sz="2400" dirty="0"/>
              <a:t>	</a:t>
            </a:r>
            <a:r>
              <a:rPr lang="en-US" sz="2000" i="1" dirty="0"/>
              <a:t>See Appendix</a:t>
            </a:r>
            <a:br>
              <a:rPr lang="en-US" sz="2400" dirty="0"/>
            </a:br>
            <a:r>
              <a:rPr lang="en-US" sz="2400" dirty="0"/>
              <a:t>	</a:t>
            </a:r>
            <a:r>
              <a:rPr lang="en-US" sz="2000" i="1" dirty="0"/>
              <a:t>See also </a:t>
            </a:r>
            <a:r>
              <a:rPr lang="en-US" sz="2000" dirty="0">
                <a:hlinkClick r:id="rId3"/>
              </a:rPr>
              <a:t>APR Tool (ffiec.gov)</a:t>
            </a:r>
            <a:endParaRPr lang="en-US" sz="2000" dirty="0"/>
          </a:p>
          <a:p>
            <a:endParaRPr lang="en-US" sz="2400" dirty="0"/>
          </a:p>
          <a:p>
            <a:r>
              <a:rPr lang="en-US" sz="2400" dirty="0"/>
              <a:t>What are “avoidable fees and charges”?</a:t>
            </a:r>
          </a:p>
          <a:p>
            <a:endParaRPr lang="en-US" sz="2400" dirty="0"/>
          </a:p>
          <a:p>
            <a:r>
              <a:rPr lang="en-US" sz="2400" dirty="0"/>
              <a:t>When do we apply the Closed-Ended Financing versus Lease Financing rules? </a:t>
            </a:r>
          </a:p>
          <a:p>
            <a:endParaRPr lang="en-US" sz="1200" dirty="0"/>
          </a:p>
        </p:txBody>
      </p:sp>
      <p:pic>
        <p:nvPicPr>
          <p:cNvPr id="4" name="Picture 3">
            <a:extLst>
              <a:ext uri="{FF2B5EF4-FFF2-40B4-BE49-F238E27FC236}">
                <a16:creationId xmlns:a16="http://schemas.microsoft.com/office/drawing/2014/main" id="{28EFD3F1-C655-44D1-92B7-41AEEEA0C6BF}"/>
              </a:ext>
            </a:extLst>
          </p:cNvPr>
          <p:cNvPicPr>
            <a:picLocks noChangeAspect="1"/>
          </p:cNvPicPr>
          <p:nvPr/>
        </p:nvPicPr>
        <p:blipFill>
          <a:blip r:embed="rId4"/>
          <a:stretch>
            <a:fillRect/>
          </a:stretch>
        </p:blipFill>
        <p:spPr>
          <a:xfrm>
            <a:off x="4571999" y="1033063"/>
            <a:ext cx="2724435" cy="1024677"/>
          </a:xfrm>
          <a:prstGeom prst="rect">
            <a:avLst/>
          </a:prstGeom>
        </p:spPr>
      </p:pic>
    </p:spTree>
    <p:extLst>
      <p:ext uri="{BB962C8B-B14F-4D97-AF65-F5344CB8AC3E}">
        <p14:creationId xmlns:p14="http://schemas.microsoft.com/office/powerpoint/2010/main" val="339278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E9DA61-5EA8-4E86-8B9C-EE3CABC48384}"/>
              </a:ext>
            </a:extLst>
          </p:cNvPr>
          <p:cNvPicPr>
            <a:picLocks noChangeAspect="1"/>
          </p:cNvPicPr>
          <p:nvPr/>
        </p:nvPicPr>
        <p:blipFill>
          <a:blip r:embed="rId4"/>
          <a:stretch>
            <a:fillRect/>
          </a:stretch>
        </p:blipFill>
        <p:spPr>
          <a:xfrm>
            <a:off x="2257425" y="1210865"/>
            <a:ext cx="4629150" cy="2721769"/>
          </a:xfrm>
          <a:prstGeom prst="rect">
            <a:avLst/>
          </a:prstGeom>
        </p:spPr>
      </p:pic>
      <p:sp>
        <p:nvSpPr>
          <p:cNvPr id="3" name="Slide Number Placeholder 2">
            <a:extLst>
              <a:ext uri="{FF2B5EF4-FFF2-40B4-BE49-F238E27FC236}">
                <a16:creationId xmlns:a16="http://schemas.microsoft.com/office/drawing/2014/main" id="{DA969134-9280-4C5F-BB4D-2ECFDE0497A6}"/>
              </a:ext>
            </a:extLst>
          </p:cNvPr>
          <p:cNvSpPr txBox="1">
            <a:spLocks/>
          </p:cNvSpPr>
          <p:nvPr/>
        </p:nvSpPr>
        <p:spPr>
          <a:xfrm>
            <a:off x="6766560" y="4823004"/>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8"/>
            <a:endParaRPr lang="en-US" sz="900">
              <a:solidFill>
                <a:prstClr val="black"/>
              </a:solidFill>
              <a:latin typeface="Arial Narrow" panose="020B0606020202030204" pitchFamily="34" charset="0"/>
            </a:endParaRPr>
          </a:p>
        </p:txBody>
      </p:sp>
    </p:spTree>
    <p:custDataLst>
      <p:tags r:id="rId1"/>
    </p:custDataLst>
    <p:extLst>
      <p:ext uri="{BB962C8B-B14F-4D97-AF65-F5344CB8AC3E}">
        <p14:creationId xmlns:p14="http://schemas.microsoft.com/office/powerpoint/2010/main" val="59549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FC63046-76EC-4A01-BE59-F44845EFF6BF}"/>
              </a:ext>
            </a:extLst>
          </p:cNvPr>
          <p:cNvSpPr txBox="1">
            <a:spLocks/>
          </p:cNvSpPr>
          <p:nvPr/>
        </p:nvSpPr>
        <p:spPr>
          <a:xfrm>
            <a:off x="2651098" y="822147"/>
            <a:ext cx="6858000" cy="701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8">
              <a:defRPr/>
            </a:pPr>
            <a:r>
              <a:rPr lang="en-US" sz="2550" dirty="0">
                <a:solidFill>
                  <a:sysClr val="window" lastClr="FFFFFF"/>
                </a:solidFill>
                <a:latin typeface="Arial Narrow" panose="020B0606020202030204" pitchFamily="34" charset="0"/>
                <a:cs typeface="Calibri" panose="020F0502020204030204" pitchFamily="34" charset="0"/>
              </a:rPr>
              <a:t>Wrap Up</a:t>
            </a:r>
          </a:p>
        </p:txBody>
      </p:sp>
      <p:sp>
        <p:nvSpPr>
          <p:cNvPr id="16" name="Rectangle 15">
            <a:extLst>
              <a:ext uri="{FF2B5EF4-FFF2-40B4-BE49-F238E27FC236}">
                <a16:creationId xmlns:a16="http://schemas.microsoft.com/office/drawing/2014/main" id="{B699DEDA-59DC-4CE1-8D0A-DD6A4720A0C1}"/>
              </a:ext>
            </a:extLst>
          </p:cNvPr>
          <p:cNvSpPr/>
          <p:nvPr/>
        </p:nvSpPr>
        <p:spPr>
          <a:xfrm>
            <a:off x="2651098" y="3481026"/>
            <a:ext cx="4879186" cy="1400383"/>
          </a:xfrm>
          <a:prstGeom prst="rect">
            <a:avLst/>
          </a:prstGeom>
        </p:spPr>
        <p:txBody>
          <a:bodyPr wrap="square" lIns="0" tIns="0">
            <a:spAutoFit/>
          </a:bodyPr>
          <a:lstStyle/>
          <a:p>
            <a:pPr indent="-257168" defTabSz="685783" eaLnBrk="0" fontAlgn="base" hangingPunct="0">
              <a:spcAft>
                <a:spcPct val="0"/>
              </a:spcAft>
              <a:defRPr/>
            </a:pPr>
            <a:r>
              <a:rPr lang="en-US" sz="2000" dirty="0">
                <a:solidFill>
                  <a:prstClr val="black"/>
                </a:solidFill>
                <a:latin typeface="Arial Narrow" panose="020B0606020202030204" pitchFamily="34" charset="0"/>
                <a:cs typeface="Calibri" panose="020F0502020204030204" pitchFamily="34" charset="0"/>
              </a:rPr>
              <a:t>For previously-recorded web seminars go to: </a:t>
            </a:r>
          </a:p>
          <a:p>
            <a:pPr indent="-257168" defTabSz="685783" eaLnBrk="0" fontAlgn="base" hangingPunct="0">
              <a:spcAft>
                <a:spcPct val="0"/>
              </a:spcAft>
              <a:defRPr/>
            </a:pPr>
            <a:r>
              <a:rPr lang="en-US" sz="2000" dirty="0">
                <a:solidFill>
                  <a:prstClr val="black"/>
                </a:solidFill>
                <a:latin typeface="Arial Narrow" panose="020B0606020202030204" pitchFamily="34" charset="0"/>
                <a:cs typeface="Calibri" panose="020F0502020204030204" pitchFamily="34" charset="0"/>
                <a:hlinkClick r:id="rId2"/>
              </a:rPr>
              <a:t>www.elfaonline.org/events/elearning/web-seminars</a:t>
            </a:r>
            <a:endParaRPr lang="en-US" sz="2000" dirty="0">
              <a:solidFill>
                <a:prstClr val="black"/>
              </a:solidFill>
              <a:latin typeface="Arial Narrow" panose="020B0606020202030204" pitchFamily="34" charset="0"/>
              <a:cs typeface="Calibri" panose="020F0502020204030204" pitchFamily="34" charset="0"/>
            </a:endParaRPr>
          </a:p>
          <a:p>
            <a:pPr indent="-257168" defTabSz="685783" eaLnBrk="0" fontAlgn="base" hangingPunct="0">
              <a:spcAft>
                <a:spcPct val="0"/>
              </a:spcAft>
              <a:defRPr/>
            </a:pPr>
            <a:endParaRPr lang="en-US" sz="2400" dirty="0">
              <a:solidFill>
                <a:prstClr val="black"/>
              </a:solidFill>
              <a:latin typeface="Arial Narrow" panose="020B0606020202030204" pitchFamily="34" charset="0"/>
              <a:cs typeface="Calibri" panose="020F0502020204030204" pitchFamily="34" charset="0"/>
            </a:endParaRPr>
          </a:p>
          <a:p>
            <a:pPr indent="-257168" defTabSz="685783" eaLnBrk="0" fontAlgn="base" hangingPunct="0">
              <a:spcAft>
                <a:spcPct val="0"/>
              </a:spcAft>
              <a:defRPr/>
            </a:pPr>
            <a:endParaRPr lang="en-US" sz="2400" dirty="0">
              <a:solidFill>
                <a:prstClr val="black"/>
              </a:solidFill>
              <a:latin typeface="Arial Narrow" panose="020B0606020202030204" pitchFamily="34" charset="0"/>
              <a:cs typeface="Calibri" panose="020F0502020204030204" pitchFamily="34" charset="0"/>
            </a:endParaRPr>
          </a:p>
        </p:txBody>
      </p:sp>
      <p:pic>
        <p:nvPicPr>
          <p:cNvPr id="17" name="Picture 16" descr="A picture containing toiletry, drawing&#10;&#10;Description automatically generated">
            <a:extLst>
              <a:ext uri="{FF2B5EF4-FFF2-40B4-BE49-F238E27FC236}">
                <a16:creationId xmlns:a16="http://schemas.microsoft.com/office/drawing/2014/main" id="{3E0CBB04-663F-443B-8FD9-C9908568D76D}"/>
              </a:ext>
            </a:extLst>
          </p:cNvPr>
          <p:cNvPicPr>
            <a:picLocks noChangeAspect="1"/>
          </p:cNvPicPr>
          <p:nvPr/>
        </p:nvPicPr>
        <p:blipFill>
          <a:blip r:embed="rId3"/>
          <a:stretch>
            <a:fillRect/>
          </a:stretch>
        </p:blipFill>
        <p:spPr>
          <a:xfrm>
            <a:off x="1396165" y="3321108"/>
            <a:ext cx="1092408" cy="1300486"/>
          </a:xfrm>
          <a:prstGeom prst="rect">
            <a:avLst/>
          </a:prstGeom>
        </p:spPr>
      </p:pic>
      <p:sp>
        <p:nvSpPr>
          <p:cNvPr id="21" name="TextBox 20">
            <a:extLst>
              <a:ext uri="{FF2B5EF4-FFF2-40B4-BE49-F238E27FC236}">
                <a16:creationId xmlns:a16="http://schemas.microsoft.com/office/drawing/2014/main" id="{C0890611-5A7B-4378-9153-738014ABAA8D}"/>
              </a:ext>
            </a:extLst>
          </p:cNvPr>
          <p:cNvSpPr txBox="1"/>
          <p:nvPr/>
        </p:nvSpPr>
        <p:spPr>
          <a:xfrm>
            <a:off x="3505650" y="209843"/>
            <a:ext cx="2132700" cy="523220"/>
          </a:xfrm>
          <a:prstGeom prst="rect">
            <a:avLst/>
          </a:prstGeom>
          <a:noFill/>
        </p:spPr>
        <p:txBody>
          <a:bodyPr wrap="none" rtlCol="0">
            <a:spAutoFit/>
          </a:bodyPr>
          <a:lstStyle/>
          <a:p>
            <a:pPr defTabSz="685783">
              <a:defRPr/>
            </a:pPr>
            <a:r>
              <a:rPr lang="en-US" sz="2800" dirty="0">
                <a:solidFill>
                  <a:prstClr val="white"/>
                </a:solidFill>
                <a:latin typeface="Calibri" panose="020F0502020204030204"/>
              </a:rPr>
              <a:t>What’s Next?</a:t>
            </a:r>
          </a:p>
        </p:txBody>
      </p:sp>
      <p:sp>
        <p:nvSpPr>
          <p:cNvPr id="2" name="TextBox 1">
            <a:extLst>
              <a:ext uri="{FF2B5EF4-FFF2-40B4-BE49-F238E27FC236}">
                <a16:creationId xmlns:a16="http://schemas.microsoft.com/office/drawing/2014/main" id="{FA037728-7ABD-49EE-A1CB-6A42BCE44DE1}"/>
              </a:ext>
            </a:extLst>
          </p:cNvPr>
          <p:cNvSpPr txBox="1"/>
          <p:nvPr/>
        </p:nvSpPr>
        <p:spPr>
          <a:xfrm>
            <a:off x="1713173" y="1590850"/>
            <a:ext cx="5717654" cy="1446550"/>
          </a:xfrm>
          <a:prstGeom prst="rect">
            <a:avLst/>
          </a:prstGeom>
          <a:noFill/>
        </p:spPr>
        <p:txBody>
          <a:bodyPr wrap="none" rtlCol="0">
            <a:spAutoFit/>
          </a:bodyPr>
          <a:lstStyle/>
          <a:p>
            <a:pPr algn="ctr"/>
            <a:r>
              <a:rPr lang="en-US" sz="2000" dirty="0"/>
              <a:t>Join ELFA in 2022 for more Wednesday Webinars, </a:t>
            </a:r>
            <a:br>
              <a:rPr lang="en-US" sz="2000" dirty="0"/>
            </a:br>
            <a:r>
              <a:rPr lang="en-US" sz="2000" dirty="0"/>
              <a:t>as well as a follow-up to today’s webinar in February!</a:t>
            </a:r>
          </a:p>
          <a:p>
            <a:pPr algn="ctr"/>
            <a:endParaRPr lang="en-US" sz="2000" dirty="0"/>
          </a:p>
          <a:p>
            <a:pPr algn="ctr"/>
            <a:r>
              <a:rPr lang="en-US" sz="2800" b="1" dirty="0"/>
              <a:t>Happy Holidays! </a:t>
            </a:r>
          </a:p>
        </p:txBody>
      </p:sp>
    </p:spTree>
    <p:extLst>
      <p:ext uri="{BB962C8B-B14F-4D97-AF65-F5344CB8AC3E}">
        <p14:creationId xmlns:p14="http://schemas.microsoft.com/office/powerpoint/2010/main" val="17741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11CD-5586-4B5B-A016-D5E3FE3EE7F9}"/>
              </a:ext>
            </a:extLst>
          </p:cNvPr>
          <p:cNvSpPr>
            <a:spLocks noGrp="1"/>
          </p:cNvSpPr>
          <p:nvPr>
            <p:ph type="title"/>
          </p:nvPr>
        </p:nvSpPr>
        <p:spPr/>
        <p:txBody>
          <a:bodyPr/>
          <a:lstStyle/>
          <a:p>
            <a:r>
              <a:rPr lang="en-US" dirty="0"/>
              <a:t>Appendix – Page 1</a:t>
            </a:r>
          </a:p>
        </p:txBody>
      </p:sp>
      <p:sp>
        <p:nvSpPr>
          <p:cNvPr id="3" name="Content Placeholder 2">
            <a:extLst>
              <a:ext uri="{FF2B5EF4-FFF2-40B4-BE49-F238E27FC236}">
                <a16:creationId xmlns:a16="http://schemas.microsoft.com/office/drawing/2014/main" id="{68DC62C1-22B6-44BC-B5FA-42907461787B}"/>
              </a:ext>
            </a:extLst>
          </p:cNvPr>
          <p:cNvSpPr>
            <a:spLocks noGrp="1"/>
          </p:cNvSpPr>
          <p:nvPr>
            <p:ph idx="1"/>
          </p:nvPr>
        </p:nvSpPr>
        <p:spPr/>
        <p:txBody>
          <a:bodyPr>
            <a:normAutofit fontScale="85000" lnSpcReduction="20000"/>
          </a:bodyPr>
          <a:lstStyle/>
          <a:p>
            <a:r>
              <a:rPr lang="en-US" dirty="0"/>
              <a:t>Who must comply/Provider Definitions: </a:t>
            </a:r>
          </a:p>
          <a:p>
            <a:pPr lvl="1"/>
            <a:r>
              <a:rPr lang="en-US" dirty="0"/>
              <a:t>N.Y. Banking Law § 801(h) “ ‘Provider’ means a person who extends a specific offer of commercial financing to a recipient. Unless otherwise exempt, "provider" also includes a person who solicits and presents specific offers of commercial financing on behalf of a third party. For the avoidance of doubt, the extension of a specific offer or provision of disclosures for a commercial financing, in and of itself, shall not be construed to mean that a provider is originating, making, funding or providing commercial financing. ”</a:t>
            </a:r>
          </a:p>
          <a:p>
            <a:pPr lvl="1"/>
            <a:r>
              <a:rPr lang="en-US" dirty="0"/>
              <a:t>Cal. Fin. Code §22800(m)  “ ‘Provider’ means a person who extends a specific offer of commercial financing to a recipient. “Provider” also includes a </a:t>
            </a:r>
            <a:r>
              <a:rPr lang="en-US" dirty="0" err="1"/>
              <a:t>nondepository</a:t>
            </a:r>
            <a:r>
              <a:rPr lang="en-US" dirty="0"/>
              <a:t> institution, which enters into a written agreement with a depository institution to arrange for the extension of commercial financing by the depository institution to a recipient via an online lending platform administered by the </a:t>
            </a:r>
            <a:r>
              <a:rPr lang="en-US" dirty="0" err="1"/>
              <a:t>nondepository</a:t>
            </a:r>
            <a:r>
              <a:rPr lang="en-US" dirty="0"/>
              <a:t> institution. The fact that a provider extends a specific offer of commercial financing or lending on behalf of a depository institution shall not be construed to mean that the provider engaged in lending or originated that loan or financing.”</a:t>
            </a:r>
          </a:p>
          <a:p>
            <a:r>
              <a:rPr lang="en-US" dirty="0"/>
              <a:t>What type of transactions:</a:t>
            </a:r>
          </a:p>
          <a:p>
            <a:pPr lvl="1"/>
            <a:r>
              <a:rPr lang="en-US" dirty="0"/>
              <a:t>N.Y. Banking Law § 801(b) states in part  “ ‘Commercial financing’ means open-end financing, closed-end  financing, sales-based financing, factoring transaction, or other form of financing, the proceeds of which the recipient does not intend to use  primarily for personal, family or household purposes. . . .”</a:t>
            </a:r>
          </a:p>
          <a:p>
            <a:r>
              <a:rPr lang="en-US" dirty="0"/>
              <a:t>Thresholds:</a:t>
            </a:r>
          </a:p>
          <a:p>
            <a:pPr lvl="1"/>
            <a:r>
              <a:rPr lang="en-US" dirty="0"/>
              <a:t>N.Y. Banking Law § 802(g) “This article shall not apply to, and shall not place any additional requirements or obligations upon, any of the following: . . . (g) an individual commercial financing transaction in an amount over </a:t>
            </a:r>
            <a:r>
              <a:rPr lang="en-US" u="sng" dirty="0"/>
              <a:t>two million five hundred thousand dollars</a:t>
            </a:r>
            <a:r>
              <a:rPr lang="en-US" dirty="0"/>
              <a:t>.”</a:t>
            </a:r>
          </a:p>
          <a:p>
            <a:pPr lvl="1"/>
            <a:r>
              <a:rPr lang="en-US" dirty="0"/>
              <a:t>Cal. Fin. Code §22800(n) “ ‘Recipient’ means a person who is presented a specific commercial financing offer by a provider that is equal to or less than five hundred thousand dollars ($500,000).”  </a:t>
            </a:r>
          </a:p>
        </p:txBody>
      </p:sp>
    </p:spTree>
    <p:extLst>
      <p:ext uri="{BB962C8B-B14F-4D97-AF65-F5344CB8AC3E}">
        <p14:creationId xmlns:p14="http://schemas.microsoft.com/office/powerpoint/2010/main" val="30135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11CD-5586-4B5B-A016-D5E3FE3EE7F9}"/>
              </a:ext>
            </a:extLst>
          </p:cNvPr>
          <p:cNvSpPr>
            <a:spLocks noGrp="1"/>
          </p:cNvSpPr>
          <p:nvPr>
            <p:ph type="title"/>
          </p:nvPr>
        </p:nvSpPr>
        <p:spPr/>
        <p:txBody>
          <a:bodyPr/>
          <a:lstStyle/>
          <a:p>
            <a:r>
              <a:rPr lang="en-US" dirty="0"/>
              <a:t>Appendix – Page 2</a:t>
            </a:r>
          </a:p>
        </p:txBody>
      </p:sp>
      <p:sp>
        <p:nvSpPr>
          <p:cNvPr id="3" name="Content Placeholder 2">
            <a:extLst>
              <a:ext uri="{FF2B5EF4-FFF2-40B4-BE49-F238E27FC236}">
                <a16:creationId xmlns:a16="http://schemas.microsoft.com/office/drawing/2014/main" id="{68DC62C1-22B6-44BC-B5FA-42907461787B}"/>
              </a:ext>
            </a:extLst>
          </p:cNvPr>
          <p:cNvSpPr>
            <a:spLocks noGrp="1"/>
          </p:cNvSpPr>
          <p:nvPr>
            <p:ph idx="1"/>
          </p:nvPr>
        </p:nvSpPr>
        <p:spPr/>
        <p:txBody>
          <a:bodyPr>
            <a:normAutofit/>
          </a:bodyPr>
          <a:lstStyle/>
          <a:p>
            <a:r>
              <a:rPr lang="en-US" dirty="0"/>
              <a:t>Recipients Relationship: </a:t>
            </a:r>
          </a:p>
          <a:p>
            <a:pPr marL="0" indent="0">
              <a:buNone/>
            </a:pPr>
            <a:endParaRPr lang="en-US" dirty="0"/>
          </a:p>
          <a:p>
            <a:pPr lvl="1"/>
            <a:r>
              <a:rPr lang="en-US" dirty="0"/>
              <a:t>Proposed Cal. Code of Reg. Title 10, Ch. 3 (Nov. 5, 2021) § 954 –</a:t>
            </a:r>
          </a:p>
          <a:p>
            <a:pPr marL="342900" lvl="1" indent="0">
              <a:buNone/>
            </a:pPr>
            <a:r>
              <a:rPr lang="en-US" dirty="0"/>
              <a:t> </a:t>
            </a:r>
          </a:p>
          <a:p>
            <a:pPr marL="342900" lvl="1" indent="0">
              <a:buNone/>
            </a:pPr>
            <a:r>
              <a:rPr lang="en-US" b="1" dirty="0"/>
              <a:t>Recipient’s Relationship to California. </a:t>
            </a:r>
          </a:p>
          <a:p>
            <a:pPr marL="342900" lvl="1" indent="0">
              <a:buNone/>
            </a:pPr>
            <a:r>
              <a:rPr lang="en-US" dirty="0"/>
              <a:t>(a) The requirement of section 22802, subdivision (a), of the code, applies only to recipients whose business is principally directed or managed from California. </a:t>
            </a:r>
          </a:p>
          <a:p>
            <a:pPr marL="342900" lvl="1" indent="0">
              <a:buNone/>
            </a:pPr>
            <a:r>
              <a:rPr lang="en-US" dirty="0"/>
              <a:t>(b) For the purpose of determining whether a recipient’s business is “principally directed or managed from California” as described in subdivision (a), a provider may rely upon (</a:t>
            </a:r>
            <a:r>
              <a:rPr lang="en-US" dirty="0" err="1"/>
              <a:t>i</a:t>
            </a:r>
            <a:r>
              <a:rPr lang="en-US" dirty="0"/>
              <a:t>) any written representation by the recipient as to whether it is principally directed or managed from California, or (ii) the business address provided by the recipient in the application for financing. </a:t>
            </a:r>
          </a:p>
        </p:txBody>
      </p:sp>
    </p:spTree>
    <p:extLst>
      <p:ext uri="{BB962C8B-B14F-4D97-AF65-F5344CB8AC3E}">
        <p14:creationId xmlns:p14="http://schemas.microsoft.com/office/powerpoint/2010/main" val="288498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168944" y="138511"/>
            <a:ext cx="2064120" cy="2523045"/>
          </a:xfrm>
          <a:prstGeom prst="rect">
            <a:avLst/>
          </a:prstGeom>
        </p:spPr>
        <p:txBody>
          <a:bodyPr vert="horz" lIns="91440" tIns="45720" rIns="91440" bIns="45720" rtlCol="0" anchor="b">
            <a:noAutofit/>
          </a:bodyPr>
          <a:lstStyle/>
          <a:p>
            <a:pPr defTabSz="914400"/>
            <a:r>
              <a:rPr lang="en-US" sz="3200" b="1" kern="1200" dirty="0">
                <a:solidFill>
                  <a:schemeClr val="tx1"/>
                </a:solidFill>
                <a:latin typeface="+mj-lt"/>
                <a:ea typeface="+mj-ea"/>
                <a:cs typeface="+mj-cs"/>
              </a:rPr>
              <a:t>Disclosure of Fees and Calculation of APR</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3306950"/>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FAE1D63-BDBD-43B9-81FE-702581F478E5}"/>
              </a:ext>
            </a:extLst>
          </p:cNvPr>
          <p:cNvPicPr>
            <a:picLocks noChangeAspect="1"/>
          </p:cNvPicPr>
          <p:nvPr/>
        </p:nvPicPr>
        <p:blipFill>
          <a:blip r:embed="rId3"/>
          <a:stretch>
            <a:fillRect/>
          </a:stretch>
        </p:blipFill>
        <p:spPr>
          <a:xfrm>
            <a:off x="2864809" y="75760"/>
            <a:ext cx="6110248" cy="4991980"/>
          </a:xfrm>
          <a:prstGeom prst="rect">
            <a:avLst/>
          </a:prstGeom>
        </p:spPr>
      </p:pic>
      <p:sp>
        <p:nvSpPr>
          <p:cNvPr id="7" name="TextBox 6">
            <a:extLst>
              <a:ext uri="{FF2B5EF4-FFF2-40B4-BE49-F238E27FC236}">
                <a16:creationId xmlns:a16="http://schemas.microsoft.com/office/drawing/2014/main" id="{32DB294A-03A3-457A-8EA9-46EEDD394093}"/>
              </a:ext>
            </a:extLst>
          </p:cNvPr>
          <p:cNvSpPr txBox="1"/>
          <p:nvPr/>
        </p:nvSpPr>
        <p:spPr>
          <a:xfrm>
            <a:off x="-295836" y="3381204"/>
            <a:ext cx="4572000" cy="307777"/>
          </a:xfrm>
          <a:prstGeom prst="rect">
            <a:avLst/>
          </a:prstGeom>
          <a:noFill/>
        </p:spPr>
        <p:txBody>
          <a:bodyPr wrap="square">
            <a:spAutoFit/>
          </a:bodyPr>
          <a:lstStyle/>
          <a:p>
            <a:pPr lvl="2"/>
            <a:r>
              <a:rPr lang="en-US" sz="1400" i="1" dirty="0"/>
              <a:t>See also </a:t>
            </a:r>
            <a:r>
              <a:rPr lang="en-US" sz="1400" dirty="0">
                <a:hlinkClick r:id="rId4"/>
              </a:rPr>
              <a:t>Appendix J to Reg Z</a:t>
            </a:r>
            <a:endParaRPr lang="en-US" sz="1400" i="1" dirty="0"/>
          </a:p>
        </p:txBody>
      </p:sp>
    </p:spTree>
    <p:extLst>
      <p:ext uri="{BB962C8B-B14F-4D97-AF65-F5344CB8AC3E}">
        <p14:creationId xmlns:p14="http://schemas.microsoft.com/office/powerpoint/2010/main" val="3453381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iletry, drawing&#10;&#10;Description automatically generated">
            <a:extLst>
              <a:ext uri="{FF2B5EF4-FFF2-40B4-BE49-F238E27FC236}">
                <a16:creationId xmlns:a16="http://schemas.microsoft.com/office/drawing/2014/main" id="{F0AFB259-7887-494E-A411-823EE97D24E5}"/>
              </a:ext>
            </a:extLst>
          </p:cNvPr>
          <p:cNvPicPr>
            <a:picLocks noChangeAspect="1"/>
          </p:cNvPicPr>
          <p:nvPr/>
        </p:nvPicPr>
        <p:blipFill>
          <a:blip r:embed="rId4"/>
          <a:stretch>
            <a:fillRect/>
          </a:stretch>
        </p:blipFill>
        <p:spPr>
          <a:xfrm>
            <a:off x="179681" y="1167751"/>
            <a:ext cx="1061607" cy="1263818"/>
          </a:xfrm>
          <a:prstGeom prst="rect">
            <a:avLst/>
          </a:prstGeom>
        </p:spPr>
      </p:pic>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Housekeeping</a:t>
            </a:r>
          </a:p>
        </p:txBody>
      </p:sp>
      <p:sp>
        <p:nvSpPr>
          <p:cNvPr id="6" name="Rectangle 5">
            <a:extLst>
              <a:ext uri="{FF2B5EF4-FFF2-40B4-BE49-F238E27FC236}">
                <a16:creationId xmlns:a16="http://schemas.microsoft.com/office/drawing/2014/main" id="{2F329AF9-27DA-4BF4-9FD5-DF9E56152ADF}"/>
              </a:ext>
            </a:extLst>
          </p:cNvPr>
          <p:cNvSpPr/>
          <p:nvPr/>
        </p:nvSpPr>
        <p:spPr>
          <a:xfrm>
            <a:off x="1241288" y="1476495"/>
            <a:ext cx="5078967" cy="323165"/>
          </a:xfrm>
          <a:prstGeom prst="rect">
            <a:avLst/>
          </a:prstGeom>
        </p:spPr>
        <p:txBody>
          <a:bodyPr wrap="square" lIns="0" tIns="0">
            <a:spAutoFit/>
          </a:bodyPr>
          <a:lstStyle/>
          <a:p>
            <a:pPr indent="-257175" eaLnBrk="0" fontAlgn="base" hangingPunct="0">
              <a:spcAft>
                <a:spcPct val="0"/>
              </a:spcAft>
              <a:defRPr/>
            </a:pPr>
            <a:r>
              <a:rPr lang="en-US" sz="1800" b="1" dirty="0">
                <a:cs typeface="Calibri" panose="020F0502020204030204" pitchFamily="34" charset="0"/>
              </a:rPr>
              <a:t>Today’s web seminar is being recorded.</a:t>
            </a:r>
            <a:endParaRPr lang="en-US" sz="1800" dirty="0">
              <a:cs typeface="Calibri" panose="020F0502020204030204" pitchFamily="34" charset="0"/>
            </a:endParaRPr>
          </a:p>
        </p:txBody>
      </p:sp>
      <p:sp>
        <p:nvSpPr>
          <p:cNvPr id="7" name="Rectangle 6">
            <a:extLst>
              <a:ext uri="{FF2B5EF4-FFF2-40B4-BE49-F238E27FC236}">
                <a16:creationId xmlns:a16="http://schemas.microsoft.com/office/drawing/2014/main" id="{20F421F8-C8E6-4A1A-8E4C-0CEA5635263E}"/>
              </a:ext>
            </a:extLst>
          </p:cNvPr>
          <p:cNvSpPr/>
          <p:nvPr/>
        </p:nvSpPr>
        <p:spPr>
          <a:xfrm>
            <a:off x="287867" y="3343840"/>
            <a:ext cx="6796424" cy="323165"/>
          </a:xfrm>
          <a:prstGeom prst="rect">
            <a:avLst/>
          </a:prstGeom>
        </p:spPr>
        <p:txBody>
          <a:bodyPr wrap="square" lIns="0" tIns="0">
            <a:spAutoFit/>
          </a:bodyPr>
          <a:lstStyle/>
          <a:p>
            <a:pPr indent="-257175" eaLnBrk="0" fontAlgn="base" hangingPunct="0">
              <a:spcAft>
                <a:spcPct val="0"/>
              </a:spcAft>
              <a:defRPr/>
            </a:pPr>
            <a:r>
              <a:rPr lang="en-US" sz="1800" b="1" dirty="0">
                <a:cs typeface="Calibri" panose="020F0502020204030204" pitchFamily="34" charset="0"/>
              </a:rPr>
              <a:t>All questions should be submitted via the Questions Panel. </a:t>
            </a:r>
            <a:endParaRPr lang="en-US" sz="1800" dirty="0">
              <a:cs typeface="Calibri" panose="020F0502020204030204" pitchFamily="34" charset="0"/>
            </a:endParaRPr>
          </a:p>
        </p:txBody>
      </p:sp>
      <p:pic>
        <p:nvPicPr>
          <p:cNvPr id="9" name="Picture 8">
            <a:extLst>
              <a:ext uri="{FF2B5EF4-FFF2-40B4-BE49-F238E27FC236}">
                <a16:creationId xmlns:a16="http://schemas.microsoft.com/office/drawing/2014/main" id="{B0681946-5265-4936-BF93-4A0CA4D84F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0368" y="1005268"/>
            <a:ext cx="2349334" cy="3967606"/>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191D5ED4-4D54-493C-AD49-E51191378134}"/>
              </a:ext>
            </a:extLst>
          </p:cNvPr>
          <p:cNvCxnSpPr>
            <a:cxnSpLocks/>
          </p:cNvCxnSpPr>
          <p:nvPr/>
        </p:nvCxnSpPr>
        <p:spPr>
          <a:xfrm>
            <a:off x="5948218" y="3505423"/>
            <a:ext cx="83475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57848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Our Panelists</a:t>
            </a:r>
          </a:p>
        </p:txBody>
      </p:sp>
      <p:sp>
        <p:nvSpPr>
          <p:cNvPr id="3" name="TextBox 2">
            <a:extLst>
              <a:ext uri="{FF2B5EF4-FFF2-40B4-BE49-F238E27FC236}">
                <a16:creationId xmlns:a16="http://schemas.microsoft.com/office/drawing/2014/main" id="{6EF021E7-2275-448A-8213-E9CE2ACAB325}"/>
              </a:ext>
            </a:extLst>
          </p:cNvPr>
          <p:cNvSpPr txBox="1"/>
          <p:nvPr/>
        </p:nvSpPr>
        <p:spPr>
          <a:xfrm>
            <a:off x="379572" y="3630706"/>
            <a:ext cx="2156552" cy="923330"/>
          </a:xfrm>
          <a:prstGeom prst="rect">
            <a:avLst/>
          </a:prstGeom>
          <a:noFill/>
        </p:spPr>
        <p:txBody>
          <a:bodyPr wrap="none" rtlCol="0">
            <a:spAutoFit/>
          </a:bodyPr>
          <a:lstStyle/>
          <a:p>
            <a:pPr algn="ctr"/>
            <a:r>
              <a:rPr lang="en-US" b="1" dirty="0"/>
              <a:t>Scott Riehl</a:t>
            </a:r>
            <a:br>
              <a:rPr lang="en-US" dirty="0"/>
            </a:br>
            <a:r>
              <a:rPr lang="en-US" i="1" dirty="0"/>
              <a:t>Vice President, </a:t>
            </a:r>
            <a:br>
              <a:rPr lang="en-US" i="1" dirty="0"/>
            </a:br>
            <a:r>
              <a:rPr lang="en-US" i="1" dirty="0"/>
              <a:t>State Government Relations</a:t>
            </a:r>
            <a:br>
              <a:rPr lang="en-US" dirty="0"/>
            </a:br>
            <a:r>
              <a:rPr lang="en-US" dirty="0"/>
              <a:t>ELFA</a:t>
            </a:r>
          </a:p>
        </p:txBody>
      </p:sp>
      <p:sp>
        <p:nvSpPr>
          <p:cNvPr id="11" name="TextBox 10">
            <a:extLst>
              <a:ext uri="{FF2B5EF4-FFF2-40B4-BE49-F238E27FC236}">
                <a16:creationId xmlns:a16="http://schemas.microsoft.com/office/drawing/2014/main" id="{A73D96F5-951B-4CA6-A66F-8C32FFE0DBCE}"/>
              </a:ext>
            </a:extLst>
          </p:cNvPr>
          <p:cNvSpPr txBox="1"/>
          <p:nvPr/>
        </p:nvSpPr>
        <p:spPr>
          <a:xfrm>
            <a:off x="2962681" y="3630706"/>
            <a:ext cx="1303562" cy="715581"/>
          </a:xfrm>
          <a:prstGeom prst="rect">
            <a:avLst/>
          </a:prstGeom>
          <a:noFill/>
        </p:spPr>
        <p:txBody>
          <a:bodyPr wrap="none" rtlCol="0">
            <a:spAutoFit/>
          </a:bodyPr>
          <a:lstStyle/>
          <a:p>
            <a:pPr algn="ctr"/>
            <a:r>
              <a:rPr lang="en-US" b="1" dirty="0"/>
              <a:t>Bonnie Michael</a:t>
            </a:r>
            <a:br>
              <a:rPr lang="en-US" dirty="0"/>
            </a:br>
            <a:r>
              <a:rPr lang="en-US" i="1" dirty="0"/>
              <a:t>Shareholder</a:t>
            </a:r>
            <a:br>
              <a:rPr lang="en-US" dirty="0"/>
            </a:br>
            <a:r>
              <a:rPr lang="en-US" dirty="0"/>
              <a:t>Baker Donelson</a:t>
            </a:r>
          </a:p>
        </p:txBody>
      </p:sp>
      <p:sp>
        <p:nvSpPr>
          <p:cNvPr id="12" name="TextBox 11">
            <a:extLst>
              <a:ext uri="{FF2B5EF4-FFF2-40B4-BE49-F238E27FC236}">
                <a16:creationId xmlns:a16="http://schemas.microsoft.com/office/drawing/2014/main" id="{9F71302F-CEF6-4D5E-944B-D2E7834F86E2}"/>
              </a:ext>
            </a:extLst>
          </p:cNvPr>
          <p:cNvSpPr txBox="1"/>
          <p:nvPr/>
        </p:nvSpPr>
        <p:spPr>
          <a:xfrm>
            <a:off x="5000820" y="3630706"/>
            <a:ext cx="1347678" cy="715581"/>
          </a:xfrm>
          <a:prstGeom prst="rect">
            <a:avLst/>
          </a:prstGeom>
          <a:noFill/>
        </p:spPr>
        <p:txBody>
          <a:bodyPr wrap="none" rtlCol="0">
            <a:spAutoFit/>
          </a:bodyPr>
          <a:lstStyle/>
          <a:p>
            <a:pPr algn="ctr"/>
            <a:r>
              <a:rPr lang="en-US" b="1" dirty="0"/>
              <a:t>Moorari Shah</a:t>
            </a:r>
            <a:br>
              <a:rPr lang="en-US" dirty="0"/>
            </a:br>
            <a:r>
              <a:rPr lang="en-US" i="1" dirty="0"/>
              <a:t>Partner</a:t>
            </a:r>
            <a:br>
              <a:rPr lang="en-US" dirty="0"/>
            </a:br>
            <a:r>
              <a:rPr lang="en-US" dirty="0"/>
              <a:t>Sheppard Mullin</a:t>
            </a:r>
          </a:p>
        </p:txBody>
      </p:sp>
      <p:sp>
        <p:nvSpPr>
          <p:cNvPr id="13" name="TextBox 12">
            <a:extLst>
              <a:ext uri="{FF2B5EF4-FFF2-40B4-BE49-F238E27FC236}">
                <a16:creationId xmlns:a16="http://schemas.microsoft.com/office/drawing/2014/main" id="{FF35E374-F7EC-4A4D-95CF-37B482F8DC17}"/>
              </a:ext>
            </a:extLst>
          </p:cNvPr>
          <p:cNvSpPr txBox="1"/>
          <p:nvPr/>
        </p:nvSpPr>
        <p:spPr>
          <a:xfrm>
            <a:off x="7102147" y="3608036"/>
            <a:ext cx="1132811" cy="715581"/>
          </a:xfrm>
          <a:prstGeom prst="rect">
            <a:avLst/>
          </a:prstGeom>
          <a:noFill/>
        </p:spPr>
        <p:txBody>
          <a:bodyPr wrap="none" rtlCol="0">
            <a:spAutoFit/>
          </a:bodyPr>
          <a:lstStyle/>
          <a:p>
            <a:pPr algn="ctr"/>
            <a:r>
              <a:rPr lang="en-US" b="1" dirty="0"/>
              <a:t>Jeff Taft</a:t>
            </a:r>
            <a:br>
              <a:rPr lang="en-US" dirty="0"/>
            </a:br>
            <a:r>
              <a:rPr lang="en-US" i="1" dirty="0"/>
              <a:t>Partner</a:t>
            </a:r>
            <a:br>
              <a:rPr lang="en-US" dirty="0"/>
            </a:br>
            <a:r>
              <a:rPr lang="en-US" dirty="0"/>
              <a:t>Mayer Brown</a:t>
            </a:r>
          </a:p>
        </p:txBody>
      </p:sp>
      <p:pic>
        <p:nvPicPr>
          <p:cNvPr id="5" name="Picture 4" descr="A person wearing a suit and tie&#10;&#10;Description automatically generated with medium confidence">
            <a:extLst>
              <a:ext uri="{FF2B5EF4-FFF2-40B4-BE49-F238E27FC236}">
                <a16:creationId xmlns:a16="http://schemas.microsoft.com/office/drawing/2014/main" id="{9896A338-3510-4FC7-9BEB-6D7B81A39BDF}"/>
              </a:ext>
            </a:extLst>
          </p:cNvPr>
          <p:cNvPicPr>
            <a:picLocks noChangeAspect="1"/>
          </p:cNvPicPr>
          <p:nvPr/>
        </p:nvPicPr>
        <p:blipFill>
          <a:blip r:embed="rId4"/>
          <a:stretch>
            <a:fillRect/>
          </a:stretch>
        </p:blipFill>
        <p:spPr>
          <a:xfrm>
            <a:off x="6985747" y="1339037"/>
            <a:ext cx="1365612" cy="2048418"/>
          </a:xfrm>
          <a:prstGeom prst="rect">
            <a:avLst/>
          </a:prstGeom>
          <a:ln>
            <a:noFill/>
          </a:ln>
          <a:effectLst>
            <a:outerShdw blurRad="292100" dist="139700" dir="2700000" algn="tl" rotWithShape="0">
              <a:srgbClr val="333333">
                <a:alpha val="65000"/>
              </a:srgbClr>
            </a:outerShdw>
          </a:effectLst>
        </p:spPr>
      </p:pic>
      <p:pic>
        <p:nvPicPr>
          <p:cNvPr id="15" name="Picture 14" descr="A person in a suit and tie&#10;&#10;Description automatically generated with medium confidence">
            <a:extLst>
              <a:ext uri="{FF2B5EF4-FFF2-40B4-BE49-F238E27FC236}">
                <a16:creationId xmlns:a16="http://schemas.microsoft.com/office/drawing/2014/main" id="{5845B950-06F4-4DF0-ABC5-53A8267D4A92}"/>
              </a:ext>
            </a:extLst>
          </p:cNvPr>
          <p:cNvPicPr>
            <a:picLocks noChangeAspect="1"/>
          </p:cNvPicPr>
          <p:nvPr/>
        </p:nvPicPr>
        <p:blipFill>
          <a:blip r:embed="rId5"/>
          <a:stretch>
            <a:fillRect/>
          </a:stretch>
        </p:blipFill>
        <p:spPr>
          <a:xfrm>
            <a:off x="4941795" y="1351429"/>
            <a:ext cx="1465729" cy="2052021"/>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indoor, posing&#10;&#10;Description automatically generated">
            <a:extLst>
              <a:ext uri="{FF2B5EF4-FFF2-40B4-BE49-F238E27FC236}">
                <a16:creationId xmlns:a16="http://schemas.microsoft.com/office/drawing/2014/main" id="{C34F2BF6-FD88-45D8-90D8-27B41949CCBC}"/>
              </a:ext>
            </a:extLst>
          </p:cNvPr>
          <p:cNvPicPr>
            <a:picLocks noChangeAspect="1"/>
          </p:cNvPicPr>
          <p:nvPr/>
        </p:nvPicPr>
        <p:blipFill>
          <a:blip r:embed="rId6"/>
          <a:stretch>
            <a:fillRect/>
          </a:stretch>
        </p:blipFill>
        <p:spPr>
          <a:xfrm>
            <a:off x="2865352" y="1332837"/>
            <a:ext cx="1498220" cy="2076756"/>
          </a:xfrm>
          <a:prstGeom prst="rect">
            <a:avLst/>
          </a:prstGeom>
          <a:ln>
            <a:noFill/>
          </a:ln>
          <a:effectLst>
            <a:outerShdw blurRad="292100" dist="139700" dir="2700000" algn="tl" rotWithShape="0">
              <a:srgbClr val="333333">
                <a:alpha val="65000"/>
              </a:srgbClr>
            </a:outerShdw>
          </a:effectLst>
        </p:spPr>
      </p:pic>
      <p:pic>
        <p:nvPicPr>
          <p:cNvPr id="19" name="Picture 18" descr="A person in a suit&#10;&#10;Description automatically generated with medium confidence">
            <a:extLst>
              <a:ext uri="{FF2B5EF4-FFF2-40B4-BE49-F238E27FC236}">
                <a16:creationId xmlns:a16="http://schemas.microsoft.com/office/drawing/2014/main" id="{58B83B13-9C85-4C09-BEC1-5660F6A2A636}"/>
              </a:ext>
            </a:extLst>
          </p:cNvPr>
          <p:cNvPicPr>
            <a:picLocks noChangeAspect="1"/>
          </p:cNvPicPr>
          <p:nvPr/>
        </p:nvPicPr>
        <p:blipFill>
          <a:blip r:embed="rId7"/>
          <a:stretch>
            <a:fillRect/>
          </a:stretch>
        </p:blipFill>
        <p:spPr>
          <a:xfrm>
            <a:off x="628567" y="1326645"/>
            <a:ext cx="1658562" cy="207320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7439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0FB5AE-5238-4B28-9B0B-75EBC946991D}"/>
              </a:ext>
            </a:extLst>
          </p:cNvPr>
          <p:cNvSpPr>
            <a:spLocks noGrp="1"/>
          </p:cNvSpPr>
          <p:nvPr>
            <p:ph idx="1"/>
          </p:nvPr>
        </p:nvSpPr>
        <p:spPr>
          <a:xfrm>
            <a:off x="457200" y="1206500"/>
            <a:ext cx="8229600" cy="3540312"/>
          </a:xfrm>
        </p:spPr>
        <p:txBody>
          <a:bodyPr/>
          <a:lstStyle/>
          <a:p>
            <a:pPr marL="0" indent="0" algn="ctr">
              <a:buNone/>
            </a:pPr>
            <a:r>
              <a:rPr lang="en-US" sz="2000" b="1" dirty="0">
                <a:solidFill>
                  <a:srgbClr val="073763"/>
                </a:solidFill>
                <a:latin typeface="Source Sans Pro"/>
                <a:ea typeface="Source Sans Pro"/>
                <a:cs typeface="Source Sans Pro"/>
                <a:sym typeface="Source Sans Pro"/>
              </a:rPr>
              <a:t>How Did We Get Here: Non-Stop CA to NY </a:t>
            </a:r>
          </a:p>
          <a:p>
            <a:pPr marL="457200" indent="-355600">
              <a:lnSpc>
                <a:spcPct val="114000"/>
              </a:lnSpc>
              <a:buClr>
                <a:srgbClr val="073763"/>
              </a:buClr>
              <a:buSzPts val="2000"/>
              <a:buFont typeface="Source Sans Pro Light"/>
              <a:buChar char="⬝"/>
            </a:pPr>
            <a:r>
              <a:rPr lang="en-US" sz="1800" dirty="0">
                <a:ea typeface="Source Sans Pro Light"/>
                <a:cs typeface="Source Sans Pro Light"/>
                <a:sym typeface="Source Sans Pro Light"/>
              </a:rPr>
              <a:t>CA SB 1235 Introduced on February 15, 2018</a:t>
            </a:r>
          </a:p>
          <a:p>
            <a:pPr marL="101600" indent="0">
              <a:lnSpc>
                <a:spcPct val="114000"/>
              </a:lnSpc>
              <a:buClr>
                <a:srgbClr val="073763"/>
              </a:buClr>
              <a:buSzPts val="2000"/>
              <a:buNone/>
            </a:pPr>
            <a:endParaRPr lang="en-US" sz="1800" dirty="0">
              <a:ea typeface="Source Sans Pro Light"/>
              <a:cs typeface="Source Sans Pro Light"/>
              <a:sym typeface="Source Sans Pro Light"/>
            </a:endParaRPr>
          </a:p>
          <a:p>
            <a:pPr marL="457200" indent="-355600">
              <a:lnSpc>
                <a:spcPct val="114000"/>
              </a:lnSpc>
              <a:buClr>
                <a:srgbClr val="073763"/>
              </a:buClr>
              <a:buSzPts val="2000"/>
              <a:buFont typeface="Source Sans Pro Light"/>
              <a:buChar char="⬝"/>
            </a:pPr>
            <a:r>
              <a:rPr lang="en-US" sz="1800" dirty="0">
                <a:ea typeface="Source Sans Pro" panose="020B0503030403020204" pitchFamily="34" charset="0"/>
                <a:cs typeface="Source Sans Pro Light"/>
                <a:sym typeface="Source Sans Pro Light"/>
              </a:rPr>
              <a:t>“</a:t>
            </a:r>
            <a:r>
              <a:rPr lang="en-US" sz="1800" i="1" dirty="0">
                <a:ea typeface="Source Sans Pro" panose="020B0503030403020204" pitchFamily="34" charset="0"/>
              </a:rPr>
              <a:t>Annualized Cost of Capital” </a:t>
            </a:r>
          </a:p>
          <a:p>
            <a:pPr marL="101600" indent="0">
              <a:lnSpc>
                <a:spcPct val="114000"/>
              </a:lnSpc>
              <a:buClr>
                <a:srgbClr val="073763"/>
              </a:buClr>
              <a:buSzPts val="2000"/>
              <a:buNone/>
            </a:pPr>
            <a:endParaRPr lang="en-US" sz="1800" i="1" dirty="0">
              <a:ea typeface="Source Sans Pro" panose="020B0503030403020204" pitchFamily="34" charset="0"/>
            </a:endParaRPr>
          </a:p>
          <a:p>
            <a:pPr marL="457200" indent="-355600">
              <a:lnSpc>
                <a:spcPct val="114000"/>
              </a:lnSpc>
              <a:spcBef>
                <a:spcPts val="0"/>
              </a:spcBef>
              <a:buClr>
                <a:srgbClr val="073763"/>
              </a:buClr>
              <a:buSzPts val="2000"/>
              <a:buFont typeface="Source Sans Pro Light"/>
              <a:buChar char="⬝"/>
            </a:pPr>
            <a:r>
              <a:rPr lang="en-US" sz="1800" dirty="0">
                <a:ea typeface="Source Sans Pro Light"/>
                <a:cs typeface="Source Sans Pro Light"/>
                <a:sym typeface="Source Sans Pro Light"/>
              </a:rPr>
              <a:t>During Contentious May 8, 2018, </a:t>
            </a:r>
          </a:p>
          <a:p>
            <a:pPr marL="101600" indent="0">
              <a:lnSpc>
                <a:spcPct val="114000"/>
              </a:lnSpc>
              <a:spcBef>
                <a:spcPts val="0"/>
              </a:spcBef>
              <a:buClr>
                <a:srgbClr val="073763"/>
              </a:buClr>
              <a:buSzPts val="2000"/>
              <a:buNone/>
            </a:pPr>
            <a:r>
              <a:rPr lang="en-US" sz="1800" dirty="0">
                <a:ea typeface="Source Sans Pro Light"/>
                <a:cs typeface="Source Sans Pro Light"/>
                <a:sym typeface="Source Sans Pro Light"/>
              </a:rPr>
              <a:t>       Hearing ELFA Elicits  “Publicly” </a:t>
            </a:r>
          </a:p>
          <a:p>
            <a:pPr marL="101600" indent="0">
              <a:lnSpc>
                <a:spcPct val="114000"/>
              </a:lnSpc>
              <a:spcBef>
                <a:spcPts val="0"/>
              </a:spcBef>
              <a:buClr>
                <a:srgbClr val="073763"/>
              </a:buClr>
              <a:buSzPts val="2000"/>
              <a:buNone/>
            </a:pPr>
            <a:r>
              <a:rPr lang="en-US" sz="1800" dirty="0">
                <a:ea typeface="Source Sans Pro Light"/>
                <a:cs typeface="Source Sans Pro Light"/>
                <a:sym typeface="Source Sans Pro Light"/>
              </a:rPr>
              <a:t>       An Intention to Exclude Equipment</a:t>
            </a:r>
          </a:p>
          <a:p>
            <a:pPr marL="101600" indent="0">
              <a:lnSpc>
                <a:spcPct val="114000"/>
              </a:lnSpc>
              <a:spcBef>
                <a:spcPts val="0"/>
              </a:spcBef>
              <a:buClr>
                <a:srgbClr val="073763"/>
              </a:buClr>
              <a:buSzPts val="2000"/>
              <a:buNone/>
            </a:pPr>
            <a:r>
              <a:rPr lang="en-US" sz="1800" dirty="0">
                <a:ea typeface="Source Sans Pro Light"/>
                <a:cs typeface="Source Sans Pro Light"/>
                <a:sym typeface="Source Sans Pro Light"/>
              </a:rPr>
              <a:t>       Leasing</a:t>
            </a:r>
          </a:p>
          <a:p>
            <a:pPr marL="101600" lvl="0" indent="0" rtl="0">
              <a:lnSpc>
                <a:spcPct val="114000"/>
              </a:lnSpc>
              <a:spcBef>
                <a:spcPts val="800"/>
              </a:spcBef>
              <a:spcAft>
                <a:spcPts val="800"/>
              </a:spcAft>
              <a:buClr>
                <a:srgbClr val="073763"/>
              </a:buClr>
              <a:buSzPts val="2000"/>
              <a:buNone/>
            </a:pPr>
            <a:endParaRPr lang="en-US" sz="1400" dirty="0">
              <a:solidFill>
                <a:srgbClr val="073763"/>
              </a:solidFill>
              <a:latin typeface="Source Sans Pro Light"/>
              <a:ea typeface="Source Sans Pro Light"/>
              <a:cs typeface="Source Sans Pro Light"/>
              <a:sym typeface="Source Sans Pro Light"/>
            </a:endParaRPr>
          </a:p>
          <a:p>
            <a:pPr marL="0" indent="0">
              <a:buNone/>
            </a:pPr>
            <a:endParaRPr lang="en-US" dirty="0"/>
          </a:p>
        </p:txBody>
      </p:sp>
      <p:pic>
        <p:nvPicPr>
          <p:cNvPr id="8" name="Google Shape;148;p21" descr="Title: IMG_2699.MOV">
            <a:hlinkClick r:id="rId2"/>
            <a:extLst>
              <a:ext uri="{FF2B5EF4-FFF2-40B4-BE49-F238E27FC236}">
                <a16:creationId xmlns:a16="http://schemas.microsoft.com/office/drawing/2014/main" id="{0D9A8F2A-84E5-487C-974A-1B3E8E9FC8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3741" y="2111190"/>
            <a:ext cx="4303059" cy="2460812"/>
          </a:xfrm>
          <a:prstGeom prst="rect">
            <a:avLst/>
          </a:prstGeom>
          <a:noFill/>
          <a:ln>
            <a:noFill/>
          </a:ln>
        </p:spPr>
      </p:pic>
      <p:sp>
        <p:nvSpPr>
          <p:cNvPr id="4" name="Title 1">
            <a:extLst>
              <a:ext uri="{FF2B5EF4-FFF2-40B4-BE49-F238E27FC236}">
                <a16:creationId xmlns:a16="http://schemas.microsoft.com/office/drawing/2014/main" id="{891392E3-6DAB-436E-85AF-FC9F2386738D}"/>
              </a:ext>
            </a:extLst>
          </p:cNvPr>
          <p:cNvSpPr txBox="1">
            <a:spLocks/>
          </p:cNvSpPr>
          <p:nvPr/>
        </p:nvSpPr>
        <p:spPr>
          <a:xfrm>
            <a:off x="1143000" y="227611"/>
            <a:ext cx="6858000" cy="701566"/>
          </a:xfrm>
          <a:prstGeom prst="rect">
            <a:avLst/>
          </a:prstGeom>
        </p:spPr>
        <p:txBody>
          <a:bodyPr>
            <a:noAutofit/>
          </a:bodyPr>
          <a:lstStyle>
            <a:lvl1pPr algn="l" defTabSz="685800" rtl="0" eaLnBrk="1" latinLnBrk="0" hangingPunct="1">
              <a:lnSpc>
                <a:spcPct val="90000"/>
              </a:lnSpc>
              <a:spcBef>
                <a:spcPct val="0"/>
              </a:spcBef>
              <a:buNone/>
              <a:defRPr sz="2400" kern="1200">
                <a:solidFill>
                  <a:schemeClr val="bg1"/>
                </a:solidFill>
                <a:latin typeface="+mn-lt"/>
                <a:ea typeface="+mj-ea"/>
                <a:cs typeface="Arial" panose="020B0604020202020204" pitchFamily="34" charset="0"/>
              </a:defRPr>
            </a:lvl1pPr>
          </a:lstStyle>
          <a:p>
            <a:pPr algn="ctr"/>
            <a:r>
              <a:rPr lang="en-US" sz="2800" dirty="0">
                <a:cs typeface="Calibri" panose="020F0502020204030204" pitchFamily="34" charset="0"/>
              </a:rPr>
              <a:t>How Did We Get Here…</a:t>
            </a:r>
          </a:p>
        </p:txBody>
      </p:sp>
    </p:spTree>
    <p:extLst>
      <p:ext uri="{BB962C8B-B14F-4D97-AF65-F5344CB8AC3E}">
        <p14:creationId xmlns:p14="http://schemas.microsoft.com/office/powerpoint/2010/main" val="153156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4 Years In The Fight</a:t>
            </a:r>
          </a:p>
        </p:txBody>
      </p:sp>
      <p:sp>
        <p:nvSpPr>
          <p:cNvPr id="5" name="TextBox 4">
            <a:extLst>
              <a:ext uri="{FF2B5EF4-FFF2-40B4-BE49-F238E27FC236}">
                <a16:creationId xmlns:a16="http://schemas.microsoft.com/office/drawing/2014/main" id="{38414084-9F4D-48B5-941C-5879F984144B}"/>
              </a:ext>
            </a:extLst>
          </p:cNvPr>
          <p:cNvSpPr txBox="1"/>
          <p:nvPr/>
        </p:nvSpPr>
        <p:spPr>
          <a:xfrm>
            <a:off x="16135" y="1513882"/>
            <a:ext cx="8700247" cy="3141181"/>
          </a:xfrm>
          <a:prstGeom prst="rect">
            <a:avLst/>
          </a:prstGeom>
          <a:noFill/>
        </p:spPr>
        <p:txBody>
          <a:bodyPr wrap="square">
            <a:spAutoFit/>
          </a:bodyPr>
          <a:lstStyle/>
          <a:p>
            <a:pPr marL="457200" indent="-355600">
              <a:lnSpc>
                <a:spcPct val="114000"/>
              </a:lnSpc>
              <a:buClr>
                <a:srgbClr val="073763"/>
              </a:buClr>
              <a:buSzPts val="2000"/>
              <a:buFont typeface="Source Sans Pro Light"/>
              <a:buChar char="⬝"/>
            </a:pPr>
            <a:r>
              <a:rPr lang="en-US" sz="1800" dirty="0">
                <a:ea typeface="Source Sans Pro Light"/>
                <a:cs typeface="Source Sans Pro Light"/>
                <a:sym typeface="Source Sans Pro Light"/>
              </a:rPr>
              <a:t>Need to Exclude Leasing industry		</a:t>
            </a:r>
            <a:br>
              <a:rPr lang="en-US" sz="1800" dirty="0">
                <a:ea typeface="Source Sans Pro Light"/>
                <a:cs typeface="Source Sans Pro Light"/>
                <a:sym typeface="Source Sans Pro Light"/>
              </a:rPr>
            </a:br>
            <a:r>
              <a:rPr lang="en-US" sz="1800" dirty="0">
                <a:ea typeface="Source Sans Pro Light"/>
                <a:cs typeface="Source Sans Pro Light"/>
                <a:sym typeface="Source Sans Pro Light"/>
              </a:rPr>
              <a:t>highlighted Again in sponsor’s </a:t>
            </a:r>
            <a:br>
              <a:rPr lang="en-US" sz="1800" dirty="0">
                <a:ea typeface="Source Sans Pro Light"/>
                <a:cs typeface="Source Sans Pro Light"/>
                <a:sym typeface="Source Sans Pro Light"/>
              </a:rPr>
            </a:br>
            <a:r>
              <a:rPr lang="en-US" sz="1800" dirty="0">
                <a:ea typeface="Source Sans Pro Light"/>
                <a:cs typeface="Source Sans Pro Light"/>
                <a:sym typeface="Source Sans Pro Light"/>
              </a:rPr>
              <a:t>Senate floor speech</a:t>
            </a:r>
          </a:p>
          <a:p>
            <a:pPr marL="457200" lvl="0" indent="-355600">
              <a:lnSpc>
                <a:spcPct val="113000"/>
              </a:lnSpc>
              <a:spcBef>
                <a:spcPts val="800"/>
              </a:spcBef>
              <a:buClr>
                <a:srgbClr val="073763"/>
              </a:buClr>
              <a:buSzPts val="2000"/>
              <a:buFont typeface="Source Sans Pro Light"/>
              <a:buChar char="⬝"/>
            </a:pPr>
            <a:r>
              <a:rPr lang="en-US" sz="1800" dirty="0">
                <a:ea typeface="Source Sans Pro Light"/>
                <a:cs typeface="Source Sans Pro Light"/>
                <a:sym typeface="Source Sans Pro Light"/>
              </a:rPr>
              <a:t>Bill Signed Into Law September </a:t>
            </a:r>
          </a:p>
          <a:p>
            <a:pPr marL="101600" lvl="0">
              <a:lnSpc>
                <a:spcPct val="113000"/>
              </a:lnSpc>
              <a:spcBef>
                <a:spcPts val="800"/>
              </a:spcBef>
              <a:buClr>
                <a:srgbClr val="073763"/>
              </a:buClr>
              <a:buSzPts val="2000"/>
            </a:pPr>
            <a:r>
              <a:rPr lang="en-US" sz="1800" dirty="0">
                <a:ea typeface="Source Sans Pro Light"/>
                <a:cs typeface="Source Sans Pro Light"/>
                <a:sym typeface="Source Sans Pro Light"/>
              </a:rPr>
              <a:t>       30, 2018</a:t>
            </a:r>
          </a:p>
          <a:p>
            <a:pPr marL="457200" lvl="0" indent="-355600">
              <a:buClr>
                <a:srgbClr val="073763"/>
              </a:buClr>
              <a:buSzPts val="2000"/>
              <a:buFont typeface="Source Sans Pro Light"/>
              <a:buChar char="⬝"/>
            </a:pPr>
            <a:r>
              <a:rPr lang="en-US" sz="1800" dirty="0">
                <a:ea typeface="Source Sans Pro Light"/>
                <a:cs typeface="Source Sans Pro Light"/>
                <a:sym typeface="Source Sans Pro Light"/>
              </a:rPr>
              <a:t>ELFA Filed its </a:t>
            </a:r>
            <a:r>
              <a:rPr lang="en-US" sz="1800" b="1" u="sng" dirty="0">
                <a:ea typeface="Source Sans Pro Light"/>
                <a:cs typeface="Source Sans Pro Light"/>
                <a:sym typeface="Source Sans Pro Light"/>
              </a:rPr>
              <a:t>6</a:t>
            </a:r>
            <a:r>
              <a:rPr lang="en-US" sz="1800" b="1" u="sng" baseline="30000" dirty="0">
                <a:ea typeface="Source Sans Pro Light"/>
                <a:cs typeface="Source Sans Pro Light"/>
                <a:sym typeface="Source Sans Pro Light"/>
              </a:rPr>
              <a:t>th</a:t>
            </a:r>
            <a:r>
              <a:rPr lang="en-US" sz="1800" dirty="0">
                <a:ea typeface="Source Sans Pro Light"/>
                <a:cs typeface="Source Sans Pro Light"/>
                <a:sym typeface="Source Sans Pro Light"/>
              </a:rPr>
              <a:t> and Possible </a:t>
            </a:r>
          </a:p>
          <a:p>
            <a:pPr marL="101600" lvl="0">
              <a:buClr>
                <a:srgbClr val="073763"/>
              </a:buClr>
              <a:buSzPts val="2000"/>
            </a:pPr>
            <a:r>
              <a:rPr lang="en-US" sz="1800" dirty="0">
                <a:ea typeface="Source Sans Pro Light"/>
                <a:cs typeface="Source Sans Pro Light"/>
                <a:sym typeface="Source Sans Pro Light"/>
              </a:rPr>
              <a:t>       Final Comments On October 27, 2021 </a:t>
            </a:r>
          </a:p>
          <a:p>
            <a:pPr marL="457200" lvl="0" indent="-355600">
              <a:lnSpc>
                <a:spcPct val="113000"/>
              </a:lnSpc>
              <a:spcBef>
                <a:spcPts val="800"/>
              </a:spcBef>
              <a:buClr>
                <a:srgbClr val="073763"/>
              </a:buClr>
              <a:buSzPts val="2000"/>
              <a:buFont typeface="Source Sans Pro Light"/>
              <a:buChar char="⬝"/>
            </a:pPr>
            <a:r>
              <a:rPr lang="en-US" sz="1800" dirty="0">
                <a:ea typeface="Source Sans Pro Light"/>
                <a:cs typeface="Source Sans Pro Light"/>
                <a:sym typeface="Source Sans Pro Light"/>
              </a:rPr>
              <a:t>DFPI on 4</a:t>
            </a:r>
            <a:r>
              <a:rPr lang="en-US" sz="1800" baseline="30000" dirty="0">
                <a:ea typeface="Source Sans Pro Light"/>
                <a:cs typeface="Source Sans Pro Light"/>
                <a:sym typeface="Source Sans Pro Light"/>
              </a:rPr>
              <a:t>th</a:t>
            </a:r>
            <a:r>
              <a:rPr lang="en-US" sz="1800" dirty="0">
                <a:ea typeface="Source Sans Pro Light"/>
                <a:cs typeface="Source Sans Pro Light"/>
                <a:sym typeface="Source Sans Pro Light"/>
              </a:rPr>
              <a:t> Modification</a:t>
            </a:r>
          </a:p>
          <a:p>
            <a:pPr marL="101600" lvl="0" indent="0" rtl="0">
              <a:lnSpc>
                <a:spcPct val="114000"/>
              </a:lnSpc>
              <a:spcBef>
                <a:spcPts val="800"/>
              </a:spcBef>
              <a:spcAft>
                <a:spcPts val="800"/>
              </a:spcAft>
              <a:buClr>
                <a:srgbClr val="073763"/>
              </a:buClr>
              <a:buSzPts val="2000"/>
              <a:buNone/>
            </a:pPr>
            <a:endParaRPr lang="en-US" sz="1200" dirty="0">
              <a:solidFill>
                <a:srgbClr val="073763"/>
              </a:solidFill>
              <a:latin typeface="Source Sans Pro Light"/>
              <a:ea typeface="Source Sans Pro Light"/>
              <a:cs typeface="Source Sans Pro Light"/>
              <a:sym typeface="Source Sans Pro Light"/>
            </a:endParaRPr>
          </a:p>
        </p:txBody>
      </p:sp>
      <p:pic>
        <p:nvPicPr>
          <p:cNvPr id="7" name="IMG_1705.mov">
            <a:hlinkClick r:id="" action="ppaction://media"/>
            <a:extLst>
              <a:ext uri="{FF2B5EF4-FFF2-40B4-BE49-F238E27FC236}">
                <a16:creationId xmlns:a16="http://schemas.microsoft.com/office/drawing/2014/main" id="{52885370-19B1-45E8-BAB1-010C96A5501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50123" y="1351431"/>
            <a:ext cx="4366259" cy="3139888"/>
          </a:xfrm>
          <a:prstGeom prst="rect">
            <a:avLst/>
          </a:prstGeom>
        </p:spPr>
      </p:pic>
    </p:spTree>
    <p:custDataLst>
      <p:tags r:id="rId1"/>
    </p:custDataLst>
    <p:extLst>
      <p:ext uri="{BB962C8B-B14F-4D97-AF65-F5344CB8AC3E}">
        <p14:creationId xmlns:p14="http://schemas.microsoft.com/office/powerpoint/2010/main" val="1692354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714F2-B427-45B6-BBA0-DE680936B78C}"/>
              </a:ext>
            </a:extLst>
          </p:cNvPr>
          <p:cNvSpPr>
            <a:spLocks noGrp="1"/>
          </p:cNvSpPr>
          <p:nvPr>
            <p:ph idx="1"/>
          </p:nvPr>
        </p:nvSpPr>
        <p:spPr/>
        <p:txBody>
          <a:bodyPr>
            <a:normAutofit fontScale="92500" lnSpcReduction="10000"/>
          </a:bodyPr>
          <a:lstStyle/>
          <a:p>
            <a:r>
              <a:rPr lang="en-US" sz="1800" dirty="0"/>
              <a:t>New York SB 5470 Introduced May 1, 2019</a:t>
            </a:r>
          </a:p>
          <a:p>
            <a:r>
              <a:rPr lang="en-US" sz="1800" dirty="0"/>
              <a:t>Did not Include ELFA Hard Fought For True Lease Exemption</a:t>
            </a:r>
          </a:p>
          <a:p>
            <a:r>
              <a:rPr lang="en-US" sz="1800" dirty="0"/>
              <a:t>Christmas Surprise - Legislation Passed With ELFA </a:t>
            </a:r>
          </a:p>
          <a:p>
            <a:pPr marL="0" indent="0">
              <a:buNone/>
            </a:pPr>
            <a:r>
              <a:rPr lang="en-US" sz="1800" dirty="0"/>
              <a:t>   Exemption on December 24, 2020</a:t>
            </a:r>
          </a:p>
          <a:p>
            <a:r>
              <a:rPr lang="en-US" sz="1800" dirty="0"/>
              <a:t>Amended in Early 2021</a:t>
            </a:r>
          </a:p>
          <a:p>
            <a:r>
              <a:rPr lang="en-US" sz="1800" dirty="0"/>
              <a:t>Delivered to the DFS with a January 1, 2022, Effective</a:t>
            </a:r>
          </a:p>
          <a:p>
            <a:pPr marL="0" indent="0">
              <a:buNone/>
            </a:pPr>
            <a:r>
              <a:rPr lang="en-US" sz="1800" dirty="0"/>
              <a:t>   Date </a:t>
            </a:r>
          </a:p>
          <a:p>
            <a:r>
              <a:rPr lang="en-US" sz="1800" dirty="0">
                <a:ea typeface="Source Sans Pro Light"/>
                <a:cs typeface="Source Sans Pro Light"/>
                <a:sym typeface="Source Sans Pro Light"/>
              </a:rPr>
              <a:t>ELFA Filed its 4</a:t>
            </a:r>
            <a:r>
              <a:rPr lang="en-US" sz="1800" baseline="30000" dirty="0">
                <a:ea typeface="Source Sans Pro Light"/>
                <a:cs typeface="Source Sans Pro Light"/>
                <a:sym typeface="Source Sans Pro Light"/>
              </a:rPr>
              <a:t>th</a:t>
            </a:r>
            <a:r>
              <a:rPr lang="en-US" sz="1800" dirty="0">
                <a:ea typeface="Source Sans Pro Light"/>
                <a:cs typeface="Source Sans Pro Light"/>
                <a:sym typeface="Source Sans Pro Light"/>
              </a:rPr>
              <a:t> and Possible Final Comments on </a:t>
            </a:r>
          </a:p>
          <a:p>
            <a:pPr marL="0" indent="0">
              <a:buNone/>
            </a:pPr>
            <a:r>
              <a:rPr lang="en-US" sz="1800" dirty="0">
                <a:ea typeface="Source Sans Pro Light"/>
                <a:cs typeface="Source Sans Pro Light"/>
                <a:sym typeface="Source Sans Pro Light"/>
              </a:rPr>
              <a:t>   December 9, 2021</a:t>
            </a:r>
            <a:endParaRPr lang="en-US" sz="1800" dirty="0"/>
          </a:p>
          <a:p>
            <a:r>
              <a:rPr lang="en-US" sz="1800" dirty="0"/>
              <a:t>Continue Threats in </a:t>
            </a:r>
            <a:r>
              <a:rPr lang="en-US" sz="1800" b="1" dirty="0"/>
              <a:t>New Jersey</a:t>
            </a:r>
            <a:r>
              <a:rPr lang="en-US" sz="1800" dirty="0"/>
              <a:t>, </a:t>
            </a:r>
            <a:r>
              <a:rPr lang="en-US" sz="1800" b="1" dirty="0"/>
              <a:t>Connecticut</a:t>
            </a:r>
            <a:r>
              <a:rPr lang="en-US" sz="1800" dirty="0"/>
              <a:t> and </a:t>
            </a:r>
          </a:p>
          <a:p>
            <a:pPr marL="0" indent="0">
              <a:buNone/>
            </a:pPr>
            <a:r>
              <a:rPr lang="en-US" sz="1800" b="1" dirty="0"/>
              <a:t>   North Carolina </a:t>
            </a:r>
          </a:p>
        </p:txBody>
      </p:sp>
      <p:pic>
        <p:nvPicPr>
          <p:cNvPr id="4" name="Picture 3" descr="Map&#10;&#10;Description automatically generated">
            <a:extLst>
              <a:ext uri="{FF2B5EF4-FFF2-40B4-BE49-F238E27FC236}">
                <a16:creationId xmlns:a16="http://schemas.microsoft.com/office/drawing/2014/main" id="{227C160B-5DA8-4F73-9E88-05C154B83AE2}"/>
              </a:ext>
            </a:extLst>
          </p:cNvPr>
          <p:cNvPicPr>
            <a:picLocks noChangeAspect="1"/>
          </p:cNvPicPr>
          <p:nvPr/>
        </p:nvPicPr>
        <p:blipFill>
          <a:blip r:embed="rId2"/>
          <a:stretch>
            <a:fillRect/>
          </a:stretch>
        </p:blipFill>
        <p:spPr>
          <a:xfrm>
            <a:off x="5721724" y="2070847"/>
            <a:ext cx="3321422" cy="2749923"/>
          </a:xfrm>
          <a:prstGeom prst="rect">
            <a:avLst/>
          </a:prstGeom>
        </p:spPr>
      </p:pic>
      <p:sp>
        <p:nvSpPr>
          <p:cNvPr id="5" name="Title 1">
            <a:extLst>
              <a:ext uri="{FF2B5EF4-FFF2-40B4-BE49-F238E27FC236}">
                <a16:creationId xmlns:a16="http://schemas.microsoft.com/office/drawing/2014/main" id="{B9EFAD29-F07E-402D-82CE-C071581D4F8B}"/>
              </a:ext>
            </a:extLst>
          </p:cNvPr>
          <p:cNvSpPr txBox="1">
            <a:spLocks/>
          </p:cNvSpPr>
          <p:nvPr/>
        </p:nvSpPr>
        <p:spPr>
          <a:xfrm>
            <a:off x="1143000" y="227611"/>
            <a:ext cx="6858000" cy="701566"/>
          </a:xfrm>
          <a:prstGeom prst="rect">
            <a:avLst/>
          </a:prstGeom>
        </p:spPr>
        <p:txBody>
          <a:bodyPr>
            <a:noAutofit/>
          </a:bodyPr>
          <a:lstStyle>
            <a:lvl1pPr algn="l" defTabSz="685800" rtl="0" eaLnBrk="1" latinLnBrk="0" hangingPunct="1">
              <a:lnSpc>
                <a:spcPct val="90000"/>
              </a:lnSpc>
              <a:spcBef>
                <a:spcPct val="0"/>
              </a:spcBef>
              <a:buNone/>
              <a:defRPr sz="2400" kern="1200">
                <a:solidFill>
                  <a:schemeClr val="bg1"/>
                </a:solidFill>
                <a:latin typeface="+mn-lt"/>
                <a:ea typeface="+mj-ea"/>
                <a:cs typeface="Arial" panose="020B0604020202020204" pitchFamily="34" charset="0"/>
              </a:defRPr>
            </a:lvl1pPr>
          </a:lstStyle>
          <a:p>
            <a:pPr algn="ctr"/>
            <a:r>
              <a:rPr lang="en-US" sz="2800" dirty="0">
                <a:cs typeface="Calibri" panose="020F0502020204030204" pitchFamily="34" charset="0"/>
              </a:rPr>
              <a:t>New York and Beyond</a:t>
            </a:r>
          </a:p>
        </p:txBody>
      </p:sp>
    </p:spTree>
    <p:extLst>
      <p:ext uri="{BB962C8B-B14F-4D97-AF65-F5344CB8AC3E}">
        <p14:creationId xmlns:p14="http://schemas.microsoft.com/office/powerpoint/2010/main" val="478636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What is in Scope*</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3063"/>
            <a:ext cx="8159799" cy="3847207"/>
          </a:xfrm>
          <a:prstGeom prst="rect">
            <a:avLst/>
          </a:prstGeom>
          <a:noFill/>
        </p:spPr>
        <p:txBody>
          <a:bodyPr wrap="square" rtlCol="0">
            <a:spAutoFit/>
          </a:bodyPr>
          <a:lstStyle/>
          <a:p>
            <a:r>
              <a:rPr lang="en-US" sz="2400" dirty="0"/>
              <a:t>Who must comply with NY SB 5470/CA SB 1235?</a:t>
            </a:r>
          </a:p>
          <a:p>
            <a:endParaRPr lang="en-US" sz="2400" dirty="0"/>
          </a:p>
          <a:p>
            <a:r>
              <a:rPr lang="en-US" sz="2400" dirty="0"/>
              <a:t>What transactions are in scope under each law?</a:t>
            </a:r>
          </a:p>
          <a:p>
            <a:r>
              <a:rPr lang="en-US" sz="1600" dirty="0"/>
              <a:t>Open-end/closed-end (inc. non-true lease)/sales-based/factoring/“other form of financing” </a:t>
            </a:r>
          </a:p>
          <a:p>
            <a:endParaRPr lang="en-US" sz="2400" dirty="0"/>
          </a:p>
          <a:p>
            <a:r>
              <a:rPr lang="en-US" sz="2400" dirty="0"/>
              <a:t>What is the dollar threshold for application of each law?</a:t>
            </a:r>
          </a:p>
          <a:p>
            <a:r>
              <a:rPr lang="en-US" sz="2400" dirty="0"/>
              <a:t> </a:t>
            </a:r>
          </a:p>
          <a:p>
            <a:r>
              <a:rPr lang="en-US" sz="2400" dirty="0"/>
              <a:t>Does NY SB 5470/CA SB 1235 apply to transactions outside of New York and California, respectively?  Is there a “nexus” component?</a:t>
            </a:r>
          </a:p>
          <a:p>
            <a:r>
              <a:rPr lang="en-US" sz="1200" dirty="0"/>
              <a:t>*See Appendix for specific statutory/regulatory references.</a:t>
            </a:r>
          </a:p>
        </p:txBody>
      </p:sp>
    </p:spTree>
    <p:extLst>
      <p:ext uri="{BB962C8B-B14F-4D97-AF65-F5344CB8AC3E}">
        <p14:creationId xmlns:p14="http://schemas.microsoft.com/office/powerpoint/2010/main" val="381334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27611"/>
            <a:ext cx="6858000" cy="701566"/>
          </a:xfrm>
          <a:prstGeom prst="rect">
            <a:avLst/>
          </a:prstGeom>
        </p:spPr>
        <p:txBody>
          <a:bodyPr>
            <a:noAutofit/>
          </a:bodyPr>
          <a:lstStyle/>
          <a:p>
            <a:pPr algn="ctr"/>
            <a:r>
              <a:rPr lang="en-US" sz="2800" dirty="0">
                <a:cs typeface="Calibri" panose="020F0502020204030204" pitchFamily="34" charset="0"/>
              </a:rPr>
              <a:t>Bank and Other Entity Exemptions</a:t>
            </a:r>
          </a:p>
        </p:txBody>
      </p:sp>
      <p:sp>
        <p:nvSpPr>
          <p:cNvPr id="3" name="TextBox 2">
            <a:extLst>
              <a:ext uri="{FF2B5EF4-FFF2-40B4-BE49-F238E27FC236}">
                <a16:creationId xmlns:a16="http://schemas.microsoft.com/office/drawing/2014/main" id="{44758F04-3405-4101-A4AA-D2F4A768E763}"/>
              </a:ext>
            </a:extLst>
          </p:cNvPr>
          <p:cNvSpPr txBox="1"/>
          <p:nvPr/>
        </p:nvSpPr>
        <p:spPr>
          <a:xfrm>
            <a:off x="313851" y="1324202"/>
            <a:ext cx="4925825" cy="3046988"/>
          </a:xfrm>
          <a:prstGeom prst="rect">
            <a:avLst/>
          </a:prstGeom>
          <a:noFill/>
        </p:spPr>
        <p:txBody>
          <a:bodyPr wrap="square" rtlCol="0">
            <a:spAutoFit/>
          </a:bodyPr>
          <a:lstStyle/>
          <a:p>
            <a:r>
              <a:rPr lang="en-US" sz="2000" dirty="0"/>
              <a:t>In addition to national banks and other depository institutions, are any other entities exempt from complying with NY SB 5470/CA SB 1235?</a:t>
            </a:r>
          </a:p>
          <a:p>
            <a:endParaRPr lang="en-US" sz="2400" dirty="0"/>
          </a:p>
          <a:p>
            <a:endParaRPr lang="en-US" sz="2400" dirty="0"/>
          </a:p>
          <a:p>
            <a:br>
              <a:rPr lang="en-US" sz="2400" dirty="0"/>
            </a:br>
            <a:r>
              <a:rPr lang="en-US" sz="2000" dirty="0"/>
              <a:t>Are bank subsidiaries exempt with NY SB 5470/CA SB 1235?	</a:t>
            </a:r>
          </a:p>
        </p:txBody>
      </p:sp>
      <p:pic>
        <p:nvPicPr>
          <p:cNvPr id="5" name="Picture 4" descr="Icon&#10;&#10;Description automatically generated">
            <a:extLst>
              <a:ext uri="{FF2B5EF4-FFF2-40B4-BE49-F238E27FC236}">
                <a16:creationId xmlns:a16="http://schemas.microsoft.com/office/drawing/2014/main" id="{39BBCD35-778C-48B7-8B54-5A000E9F6975}"/>
              </a:ext>
            </a:extLst>
          </p:cNvPr>
          <p:cNvPicPr>
            <a:picLocks noChangeAspect="1"/>
          </p:cNvPicPr>
          <p:nvPr/>
        </p:nvPicPr>
        <p:blipFill>
          <a:blip r:embed="rId3"/>
          <a:stretch>
            <a:fillRect/>
          </a:stretch>
        </p:blipFill>
        <p:spPr>
          <a:xfrm>
            <a:off x="5782097" y="966690"/>
            <a:ext cx="1885942" cy="1881006"/>
          </a:xfrm>
          <a:prstGeom prst="rect">
            <a:avLst/>
          </a:prstGeom>
        </p:spPr>
      </p:pic>
      <p:pic>
        <p:nvPicPr>
          <p:cNvPr id="11" name="Picture 10" descr="Diagram, icon&#10;&#10;Description automatically generated">
            <a:extLst>
              <a:ext uri="{FF2B5EF4-FFF2-40B4-BE49-F238E27FC236}">
                <a16:creationId xmlns:a16="http://schemas.microsoft.com/office/drawing/2014/main" id="{7FEDB0F1-6ABA-41AB-8B4E-DAC962D7B4CF}"/>
              </a:ext>
            </a:extLst>
          </p:cNvPr>
          <p:cNvPicPr>
            <a:picLocks noChangeAspect="1"/>
          </p:cNvPicPr>
          <p:nvPr/>
        </p:nvPicPr>
        <p:blipFill>
          <a:blip r:embed="rId4"/>
          <a:stretch>
            <a:fillRect/>
          </a:stretch>
        </p:blipFill>
        <p:spPr>
          <a:xfrm>
            <a:off x="5782097" y="2950886"/>
            <a:ext cx="1910548" cy="1881004"/>
          </a:xfrm>
          <a:prstGeom prst="rect">
            <a:avLst/>
          </a:prstGeom>
        </p:spPr>
      </p:pic>
    </p:spTree>
    <p:extLst>
      <p:ext uri="{BB962C8B-B14F-4D97-AF65-F5344CB8AC3E}">
        <p14:creationId xmlns:p14="http://schemas.microsoft.com/office/powerpoint/2010/main" val="367100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112643"/>
            <a:ext cx="6858000" cy="927046"/>
          </a:xfrm>
          <a:prstGeom prst="rect">
            <a:avLst/>
          </a:prstGeom>
        </p:spPr>
        <p:txBody>
          <a:bodyPr>
            <a:noAutofit/>
          </a:bodyPr>
          <a:lstStyle/>
          <a:p>
            <a:pPr algn="ctr"/>
            <a:r>
              <a:rPr lang="en-US" sz="2800" dirty="0">
                <a:cs typeface="Calibri" panose="020F0502020204030204" pitchFamily="34" charset="0"/>
              </a:rPr>
              <a:t>Depository Institution Exemption: Are Disclosures Required?		</a:t>
            </a:r>
          </a:p>
        </p:txBody>
      </p:sp>
      <p:sp>
        <p:nvSpPr>
          <p:cNvPr id="3" name="TextBox 2">
            <a:extLst>
              <a:ext uri="{FF2B5EF4-FFF2-40B4-BE49-F238E27FC236}">
                <a16:creationId xmlns:a16="http://schemas.microsoft.com/office/drawing/2014/main" id="{44758F04-3405-4101-A4AA-D2F4A768E763}"/>
              </a:ext>
            </a:extLst>
          </p:cNvPr>
          <p:cNvSpPr txBox="1"/>
          <p:nvPr/>
        </p:nvSpPr>
        <p:spPr>
          <a:xfrm>
            <a:off x="307127" y="1039689"/>
            <a:ext cx="8159799" cy="3508653"/>
          </a:xfrm>
          <a:prstGeom prst="rect">
            <a:avLst/>
          </a:prstGeom>
          <a:noFill/>
        </p:spPr>
        <p:txBody>
          <a:bodyPr wrap="square" rtlCol="0">
            <a:spAutoFit/>
          </a:bodyPr>
          <a:lstStyle/>
          <a:p>
            <a:r>
              <a:rPr lang="en-US" sz="1400" dirty="0"/>
              <a:t>If an equipment manufacturer, distributor or dealer enters into an installment sale or conditional sale agreement with its customer, which transaction is contemporaneously assigned to a depository institution, is the nondepository institution required to provide the statutory disclosures?</a:t>
            </a:r>
          </a:p>
          <a:p>
            <a:endParaRPr lang="en-US" sz="1400" dirty="0"/>
          </a:p>
          <a:p>
            <a:r>
              <a:rPr lang="en-US" sz="1400" dirty="0"/>
              <a:t>Does the loan, installment sale or conditional sale agreement need to have the depository institution as the named lender under the loan agreement to satisfy depository institution exemption?</a:t>
            </a:r>
          </a:p>
          <a:p>
            <a:endParaRPr lang="en-US" sz="1400" dirty="0"/>
          </a:p>
          <a:p>
            <a:r>
              <a:rPr lang="en-US" sz="1400" dirty="0"/>
              <a:t>If an equipment manufacturer, distributor or dealer refers its customer to a depository institution, who originates the loan, is the referring party required to provide the statutory disclosures even though the financing was extended by a depository institution?</a:t>
            </a:r>
          </a:p>
          <a:p>
            <a:endParaRPr lang="en-US" sz="1400" dirty="0"/>
          </a:p>
          <a:p>
            <a:r>
              <a:rPr lang="en-US" sz="1400" dirty="0"/>
              <a:t>If a nondepository institution, enters into a written agreement with a depository institution to arrange for the extension of commercial financing by the depository institution to a recipient via an online lending platform administered by the nondepository institution, does the nondepository institution need to provide the statutory disclosures?</a:t>
            </a:r>
          </a:p>
          <a:p>
            <a:endParaRPr lang="en-US" sz="1200" dirty="0"/>
          </a:p>
        </p:txBody>
      </p:sp>
    </p:spTree>
    <p:extLst>
      <p:ext uri="{BB962C8B-B14F-4D97-AF65-F5344CB8AC3E}">
        <p14:creationId xmlns:p14="http://schemas.microsoft.com/office/powerpoint/2010/main" val="1912459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A49FA4B1DF4B4FB3157A1EF559E18F" ma:contentTypeVersion="13" ma:contentTypeDescription="Create a new document." ma:contentTypeScope="" ma:versionID="58b618aac17909b85f763ce9e56ad53e">
  <xsd:schema xmlns:xsd="http://www.w3.org/2001/XMLSchema" xmlns:xs="http://www.w3.org/2001/XMLSchema" xmlns:p="http://schemas.microsoft.com/office/2006/metadata/properties" xmlns:ns2="c75074cb-a24d-42d9-b253-f37c4aba73e7" xmlns:ns3="d3ab7be1-5101-443e-92f4-2d0f12ad1c07" targetNamespace="http://schemas.microsoft.com/office/2006/metadata/properties" ma:root="true" ma:fieldsID="dacdcfdf1ee1391caea6647321f5d7b6" ns2:_="" ns3:_="">
    <xsd:import namespace="c75074cb-a24d-42d9-b253-f37c4aba73e7"/>
    <xsd:import namespace="d3ab7be1-5101-443e-92f4-2d0f12ad1c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5074cb-a24d-42d9-b253-f37c4aba73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ab7be1-5101-443e-92f4-2d0f12ad1c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338AE1-D551-408E-AE1F-9255DE981D8A}">
  <ds:schemaRefs>
    <ds:schemaRef ds:uri="http://schemas.microsoft.com/sharepoint/v3/contenttype/forms"/>
  </ds:schemaRefs>
</ds:datastoreItem>
</file>

<file path=customXml/itemProps2.xml><?xml version="1.0" encoding="utf-8"?>
<ds:datastoreItem xmlns:ds="http://schemas.openxmlformats.org/officeDocument/2006/customXml" ds:itemID="{BF398FE0-F750-48F6-8D80-E73E308A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5074cb-a24d-42d9-b253-f37c4aba73e7"/>
    <ds:schemaRef ds:uri="d3ab7be1-5101-443e-92f4-2d0f12ad1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0330F5-3503-4276-A3DF-69EAD708817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209</TotalTime>
  <Words>1432</Words>
  <Application>Microsoft Office PowerPoint</Application>
  <PresentationFormat>On-screen Show (16:9)</PresentationFormat>
  <Paragraphs>109</Paragraphs>
  <Slides>19</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Narrow</vt:lpstr>
      <vt:lpstr>Calibri</vt:lpstr>
      <vt:lpstr>Calibri Light</vt:lpstr>
      <vt:lpstr>Source Sans Pro</vt:lpstr>
      <vt:lpstr>Source Sans Pro Light</vt:lpstr>
      <vt:lpstr>Office Theme</vt:lpstr>
      <vt:lpstr>PowerPoint Presentation</vt:lpstr>
      <vt:lpstr>Housekeeping</vt:lpstr>
      <vt:lpstr>Our Panelists</vt:lpstr>
      <vt:lpstr>PowerPoint Presentation</vt:lpstr>
      <vt:lpstr>4 Years In The Fight</vt:lpstr>
      <vt:lpstr>PowerPoint Presentation</vt:lpstr>
      <vt:lpstr>What is in Scope*</vt:lpstr>
      <vt:lpstr>Bank and Other Entity Exemptions</vt:lpstr>
      <vt:lpstr>Depository Institution Exemption: Are Disclosures Required?  </vt:lpstr>
      <vt:lpstr>Commercial Trade Credits</vt:lpstr>
      <vt:lpstr>Definition of Broker</vt:lpstr>
      <vt:lpstr>Inventory</vt:lpstr>
      <vt:lpstr>Timing for Disclosures  </vt:lpstr>
      <vt:lpstr>Disclosure of Fees and Calculation of APR</vt:lpstr>
      <vt:lpstr>PowerPoint Presentation</vt:lpstr>
      <vt:lpstr>PowerPoint Presentation</vt:lpstr>
      <vt:lpstr>Appendix – Page 1</vt:lpstr>
      <vt:lpstr>Appendix – Page 2</vt:lpstr>
      <vt:lpstr>Disclosure of Fees and Calculation of APR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Riehl</dc:creator>
  <cp:lastModifiedBy>Emily Winkler</cp:lastModifiedBy>
  <cp:revision>12</cp:revision>
  <dcterms:created xsi:type="dcterms:W3CDTF">2021-12-09T18:05:00Z</dcterms:created>
  <dcterms:modified xsi:type="dcterms:W3CDTF">2021-12-15T16:20:14Z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0x010100CCA49FA4B1DF4B4FB3157A1EF559E18F</vt:lpwstr>
  </property>
</Properties>
</file>